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notesSlides/notesSlide29.xml" ContentType="application/vnd.openxmlformats-officedocument.presentationml.notes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Lauren Sto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0D837ED6-3B82-483A-A29B-567F179AB625}">
  <a:tblStyle styleId="{0D837ED6-3B82-483A-A29B-567F179AB62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EAE7"/>
          </a:solidFill>
        </a:fill>
      </a:tcStyle>
    </a:wholeTbl>
    <a:band1H>
      <a:tcStyle>
        <a:tcBdr/>
        <a:fill>
          <a:solidFill>
            <a:srgbClr val="DED3CC"/>
          </a:solidFill>
        </a:fill>
      </a:tcStyle>
    </a:band1H>
    <a:band1V>
      <a:tcStyle>
        <a:tcBdr/>
        <a:fill>
          <a:solidFill>
            <a:srgbClr val="DED3CC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</a:tblStyle>
  <a:tblStyle styleId="{821BDC48-7688-412E-A47D-F6B6D0C46AC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EAE7"/>
          </a:solidFill>
        </a:fill>
      </a:tcStyle>
    </a:wholeTbl>
    <a:band1H>
      <a:tcStyle>
        <a:tcBdr/>
        <a:fill>
          <a:solidFill>
            <a:srgbClr val="DED3CC"/>
          </a:solidFill>
        </a:fill>
      </a:tcStyle>
    </a:band1H>
    <a:band1V>
      <a:tcStyle>
        <a:tcBdr/>
        <a:fill>
          <a:solidFill>
            <a:srgbClr val="DED3CC"/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FEAE7"/>
          </a:solidFill>
        </a:fill>
      </a:tcStyle>
    </a:lastRow>
    <a:firstRow>
      <a:tcTxStyle b="on" i="off"/>
      <a:tcStyle>
        <a:tcBdr/>
        <a:fill>
          <a:solidFill>
            <a:srgbClr val="EFEAE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7-03-13T18:00:16.764" idx="1">
    <p:pos x="6000" y="0"/>
    <p:text>Change second image to look more like the image on slide 11, where "gene" is actually shown and labeled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 smtClean="0"/>
              <a:t>http://study.com/academy/lesson/sexual-reproduction-inheriting-genes-from-each-parent.html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ENERGY COV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riationCover4Powerpoint copy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99" y="39077"/>
            <a:ext cx="9105901" cy="6794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Intro PAg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VarHer-Task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/>
          <p:nvPr/>
        </p:nvSpPr>
        <p:spPr>
          <a:xfrm>
            <a:off x="1308733" y="184068"/>
            <a:ext cx="49840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 a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Dog Family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Bacteria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P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976629"/>
            <a:ext cx="8229600" cy="51574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640"/>
              </a:spcBef>
              <a:buClr>
                <a:srgbClr val="CC0033"/>
              </a:buClr>
              <a:buFont typeface="Arial"/>
              <a:buNone/>
              <a:defRPr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marR="0" lvl="1" indent="-514350" algn="l" rtl="0">
              <a:spcBef>
                <a:spcPts val="560"/>
              </a:spcBef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00"/>
              </a:buClr>
              <a:buSzPct val="100000"/>
              <a:buFont typeface="Merriweather Sans"/>
              <a:buChar char="-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Shape 19" descr="VarHer-LiftOff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END P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 descr="Powerpoint_backcover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26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640"/>
              </a:spcBef>
              <a:buClr>
                <a:srgbClr val="CC0033"/>
              </a:buClr>
              <a:buFont typeface="Arial"/>
              <a:buNone/>
              <a:defRPr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marR="0" lvl="1" indent="-514350" algn="l" rtl="0">
              <a:spcBef>
                <a:spcPts val="560"/>
              </a:spcBef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00"/>
              </a:buClr>
              <a:buSzPct val="100000"/>
              <a:buFont typeface="Merriweather Sans"/>
              <a:buChar char="-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Wt1RFnWNzk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study.com/academy/lesson/sexual-reproduction-inheriting-genes-from-each-parent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330200" y="977900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Father of Genetics: Gregor Mendel</a:t>
            </a:r>
          </a:p>
        </p:txBody>
      </p:sp>
      <p:pic>
        <p:nvPicPr>
          <p:cNvPr id="88" name="Shape 88" descr="Task3_Slide9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00" y="1498600"/>
            <a:ext cx="3726179" cy="4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056380" y="1803400"/>
            <a:ext cx="4706619" cy="3737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1863,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Mendel discovered that there was something in cells that controlled pea plant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traits.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 called these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“things”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controlled pea plants traits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factors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now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refer to 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factors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alleles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Task3_Slide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399" y="2851150"/>
            <a:ext cx="7610934" cy="333506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330200" y="977900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 Chromosome: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long strand of DNA made of many genes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found in the nucleus of plants and animals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30200" y="977900"/>
            <a:ext cx="34035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2856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0" u="none" strike="noStrike" cap="none" dirty="0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part of a chromosome made of DNA that codes for a certain trait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(flower </a:t>
            </a:r>
            <a:b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0" indent="-3810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Different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variations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a gene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white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purple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0" indent="-3810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 characteristics you see in an organism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(flower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color)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Shape 101" descr="Task3_Slide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1562100"/>
            <a:ext cx="5448077" cy="346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330200" y="977900"/>
            <a:ext cx="34035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Heredity</a:t>
            </a:r>
          </a:p>
        </p:txBody>
      </p:sp>
      <p:pic>
        <p:nvPicPr>
          <p:cNvPr id="107" name="Shape 107" descr="Task3_Slide1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2" y="1866901"/>
            <a:ext cx="8929701" cy="3741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30200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Fill in the blanks about eye color trait with </a:t>
            </a:r>
            <a:r>
              <a:rPr lang="en-US" sz="3200" b="1" i="1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Gene </a:t>
            </a: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3200" b="1" i="1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Allele </a:t>
            </a:r>
            <a: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3200" b="1" i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 descr="Task3_Slide12.png"/>
          <p:cNvPicPr preferRelativeResize="0"/>
          <p:nvPr/>
        </p:nvPicPr>
        <p:blipFill rotWithShape="1">
          <a:blip r:embed="rId3">
            <a:alphaModFix/>
          </a:blip>
          <a:srcRect r="9201"/>
          <a:stretch/>
        </p:blipFill>
        <p:spPr>
          <a:xfrm>
            <a:off x="403084" y="2527300"/>
            <a:ext cx="8469876" cy="22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321319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Gene Vs. Allele … Again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 dirty="0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355600" y="1604019"/>
            <a:ext cx="8381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chromosomes have a gene for eye color on them. There are two alleles that will fit in the eye color gene spot, blue or brown.</a:t>
            </a:r>
          </a:p>
          <a:p>
            <a:pPr marL="349250" marR="0" lvl="0" indent="-349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9918700" y="41783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Shape 121" descr="Task3_Slide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0" y="2482850"/>
            <a:ext cx="8381999" cy="3681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330200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Watch a short video </a:t>
            </a:r>
            <a: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introducing you to </a:t>
            </a:r>
            <a:b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Gregor Mendel and Genetics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SzPct val="25000"/>
              <a:buNone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Gregor Mendel's Work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Shape 127" descr="Task3_Slide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0839" y="1955800"/>
            <a:ext cx="3058468" cy="401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330200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Review of Mende</a:t>
            </a:r>
            <a:r>
              <a:rPr lang="en-US" sz="3200" b="1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l’s Work: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30200" y="1744133"/>
            <a:ext cx="3086099" cy="35263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909"/>
              <a:buFont typeface="Arial"/>
              <a:buChar char="•"/>
            </a:pPr>
            <a:r>
              <a:rPr lang="en-US" sz="2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2 alleles for every trait.</a:t>
            </a:r>
          </a:p>
          <a:p>
            <a:pPr marL="228600" marR="0" lvl="0" indent="-22860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909"/>
              <a:buFont typeface="Arial"/>
              <a:buChar char="•"/>
            </a:pPr>
            <a:r>
              <a:rPr lang="en-US" sz="222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allele comes from mom and one allele come from dad.</a:t>
            </a:r>
          </a:p>
          <a:p>
            <a:pPr marL="228600" marR="0" lvl="0" indent="-228600" algn="l" rtl="0">
              <a:spcBef>
                <a:spcPts val="444"/>
              </a:spcBef>
              <a:buClr>
                <a:srgbClr val="000000"/>
              </a:buClr>
              <a:buSzPct val="100909"/>
              <a:buFont typeface="Arial"/>
              <a:buChar char="•"/>
            </a:pPr>
            <a:r>
              <a:rPr lang="en-US" sz="2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Therefore… We get half our DNA from mom and half our DNA from dad!</a:t>
            </a:r>
          </a:p>
        </p:txBody>
      </p:sp>
      <p:pic>
        <p:nvPicPr>
          <p:cNvPr id="134" name="Shape 134" descr="Task3_Slide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233" y="1460500"/>
            <a:ext cx="5544806" cy="47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330200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Dominant vs. Recessive Traits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92666" y="1604432"/>
            <a:ext cx="7958666" cy="41571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traits are </a:t>
            </a:r>
            <a:r>
              <a:rPr lang="en-US" sz="24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dominant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(A)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overriding. We usually see these more often.</a:t>
            </a:r>
          </a:p>
          <a:p>
            <a:pPr marL="228600" marR="0" lvl="0" indent="-228600" algn="l" rtl="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traits are </a:t>
            </a: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recessive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(a)</a:t>
            </a:r>
            <a:r>
              <a:rPr lang="en-US" sz="24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often hidden by the dominant trait.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traits are usually seen less often.</a:t>
            </a:r>
          </a:p>
        </p:txBody>
      </p:sp>
      <p:pic>
        <p:nvPicPr>
          <p:cNvPr id="141" name="Shape 141" descr="Task3_Slide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486" y="3343275"/>
            <a:ext cx="6209619" cy="2825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30200" y="977900"/>
            <a:ext cx="8559800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Allele Combinations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592666" y="1604432"/>
            <a:ext cx="8297332" cy="41571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dominant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allele’s symbol is a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capital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letter (T).</a:t>
            </a:r>
          </a:p>
          <a:p>
            <a:pPr marL="2286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recessive allele’s symbol is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lowercase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letter (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228600" lvl="0" indent="-228600"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dominant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 shows up with one or two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dominant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alleles.</a:t>
            </a:r>
          </a:p>
          <a:p>
            <a:pPr marL="2286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recessive trait shows up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only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allele.</a:t>
            </a:r>
          </a:p>
          <a:p>
            <a:pPr marL="228600" marR="0" lvl="0" indent="-228600" algn="l" rtl="0">
              <a:spcBef>
                <a:spcPts val="480"/>
              </a:spcBef>
              <a:buClr>
                <a:srgbClr val="000000"/>
              </a:buClr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" name="Shape 148"/>
          <p:cNvGraphicFramePr/>
          <p:nvPr/>
        </p:nvGraphicFramePr>
        <p:xfrm>
          <a:off x="1689100" y="3924300"/>
          <a:ext cx="6096000" cy="1483400"/>
        </p:xfrm>
        <a:graphic>
          <a:graphicData uri="http://schemas.openxmlformats.org/drawingml/2006/table">
            <a:tbl>
              <a:tblPr firstRow="1" bandRow="1">
                <a:noFill/>
                <a:tableStyleId>{0D837ED6-3B82-483A-A29B-567F179AB625}</a:tableStyleId>
              </a:tblPr>
              <a:tblGrid>
                <a:gridCol w="3048000"/>
                <a:gridCol w="30480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The alleles you have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What you look like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TT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Tall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Tt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Tall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tt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Short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4294967295"/>
          </p:nvPr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 I: Dog Traits</a:t>
            </a:r>
          </a:p>
        </p:txBody>
      </p:sp>
      <p:pic>
        <p:nvPicPr>
          <p:cNvPr id="32" name="Shape 32" descr="Task3_Slide2.png"/>
          <p:cNvPicPr preferRelativeResize="0"/>
          <p:nvPr/>
        </p:nvPicPr>
        <p:blipFill rotWithShape="1">
          <a:blip r:embed="rId3">
            <a:alphaModFix/>
          </a:blip>
          <a:srcRect l="9999" r="9286"/>
          <a:stretch/>
        </p:blipFill>
        <p:spPr>
          <a:xfrm>
            <a:off x="296331" y="2671761"/>
            <a:ext cx="8561199" cy="3303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/>
        </p:nvSpPr>
        <p:spPr>
          <a:xfrm>
            <a:off x="330200" y="977900"/>
            <a:ext cx="8559800" cy="1053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Identify Mom and Dad Dog Traits and Alleles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Shape 154" descr="Task3_Slide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4300" y="2333553"/>
            <a:ext cx="4025899" cy="152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65100" y="1727200"/>
            <a:ext cx="8559800" cy="4524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Pick 2 Parent Dogs</a:t>
            </a:r>
            <a:br>
              <a:rPr lang="en-US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the Dog </a:t>
            </a:r>
            <a:r>
              <a:rPr lang="en-US" sz="2100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Traits and Alleles Resource Card </a:t>
            </a:r>
            <a:r>
              <a:rPr lang="en-US" sz="21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determine traits and alleles.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6" name="Shape 156"/>
          <p:cNvGraphicFramePr/>
          <p:nvPr/>
        </p:nvGraphicFramePr>
        <p:xfrm>
          <a:off x="457200" y="4559300"/>
          <a:ext cx="2882900" cy="1322875"/>
        </p:xfrm>
        <a:graphic>
          <a:graphicData uri="http://schemas.openxmlformats.org/drawingml/2006/table">
            <a:tbl>
              <a:tblPr firstRow="1" bandRow="1">
                <a:noFill/>
                <a:tableStyleId>{821BDC48-7688-412E-A47D-F6B6D0C46AC0}</a:tableStyleId>
              </a:tblPr>
              <a:tblGrid>
                <a:gridCol w="2882900"/>
              </a:tblGrid>
              <a:tr h="132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u="sng" strike="noStrike" cap="none"/>
                        <a:t>Dominate Trait: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1" u="none" strike="noStrike" cap="none"/>
                        <a:t>TT</a:t>
                      </a:r>
                      <a:r>
                        <a:rPr lang="en-US" sz="2000" b="0" u="none" strike="noStrike" cap="none"/>
                        <a:t> or </a:t>
                      </a:r>
                      <a:r>
                        <a:rPr lang="en-US" sz="2000" b="1" u="none" strike="noStrike" cap="none"/>
                        <a:t>Tt</a:t>
                      </a:r>
                      <a:r>
                        <a:rPr lang="en-US" sz="2000" b="0" u="none" strike="noStrike" cap="none"/>
                        <a:t> for Curved Tail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u="none" strike="noStrike" cap="none"/>
                        <a:t>Flip a coin for alleles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graphicFrame>
        <p:nvGraphicFramePr>
          <p:cNvPr id="157" name="Shape 157"/>
          <p:cNvGraphicFramePr/>
          <p:nvPr/>
        </p:nvGraphicFramePr>
        <p:xfrm>
          <a:off x="5556250" y="4559300"/>
          <a:ext cx="2882900" cy="1322875"/>
        </p:xfrm>
        <a:graphic>
          <a:graphicData uri="http://schemas.openxmlformats.org/drawingml/2006/table">
            <a:tbl>
              <a:tblPr firstRow="1" bandRow="1">
                <a:noFill/>
                <a:tableStyleId>{821BDC48-7688-412E-A47D-F6B6D0C46AC0}</a:tableStyleId>
              </a:tblPr>
              <a:tblGrid>
                <a:gridCol w="2882900"/>
              </a:tblGrid>
              <a:tr h="132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u="sng" strike="noStrike" cap="none"/>
                        <a:t>Recessive Trait: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1" u="none" strike="noStrike" cap="none"/>
                        <a:t>tt </a:t>
                      </a:r>
                      <a:r>
                        <a:rPr lang="en-US" sz="2000" b="0" u="none" strike="noStrike" cap="none"/>
                        <a:t>for Straight Tail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58" name="Shape 158"/>
          <p:cNvSpPr/>
          <p:nvPr/>
        </p:nvSpPr>
        <p:spPr>
          <a:xfrm>
            <a:off x="3867150" y="4584700"/>
            <a:ext cx="1003300" cy="421182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0" y="1511300"/>
            <a:ext cx="9029700" cy="6093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Flip one penny that matches mom’s alleles to get one puppy allele.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Flip one penny that matches dad’s alleles to get another puppy allele.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Repeat for every trait.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330200" y="977900"/>
            <a:ext cx="8559800" cy="1053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Make a Puppy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Shape 166" descr="dominant-allel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5100" y="5295900"/>
            <a:ext cx="1460500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4387850" y="411480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387850" y="513715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Task3_Slide21.jpg"/>
          <p:cNvPicPr>
            <a:picLocks noChangeAspect="1"/>
          </p:cNvPicPr>
          <p:nvPr/>
        </p:nvPicPr>
        <p:blipFill>
          <a:blip r:embed="rId4"/>
          <a:srcRect l="2927"/>
          <a:stretch>
            <a:fillRect/>
          </a:stretch>
        </p:blipFill>
        <p:spPr>
          <a:xfrm>
            <a:off x="2901021" y="1227164"/>
            <a:ext cx="3445857" cy="237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Parts IV </a:t>
            </a:r>
            <a:r>
              <a:rPr lang="en-US" sz="3200" b="1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3200" b="1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: Bacteria</a:t>
            </a:r>
          </a:p>
        </p:txBody>
      </p:sp>
      <p:pic>
        <p:nvPicPr>
          <p:cNvPr id="174" name="Shape 174" descr="Task3_Slide2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200" y="1699056"/>
            <a:ext cx="6991918" cy="4430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Parts 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of a bacteria:</a:t>
            </a:r>
          </a:p>
        </p:txBody>
      </p:sp>
      <p:pic>
        <p:nvPicPr>
          <p:cNvPr id="180" name="Shape 180" descr="Task3Slide2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" y="1800148"/>
            <a:ext cx="7187371" cy="417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Identify different traits of bacteria</a:t>
            </a:r>
          </a:p>
        </p:txBody>
      </p:sp>
      <p:pic>
        <p:nvPicPr>
          <p:cNvPr id="187" name="Shape 187" descr="Task3_Slide2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44" y="1684297"/>
            <a:ext cx="8751754" cy="442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Asexual Reproduction in Bacteria</a:t>
            </a:r>
          </a:p>
          <a:p>
            <a:pPr marL="0" marR="0" lvl="0" indent="0" algn="l" rtl="0">
              <a:spcBef>
                <a:spcPts val="480"/>
              </a:spcBef>
              <a:buSzPct val="25000"/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Fission—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process where one cell divides to form two identical cells. This is an example of asexual reproduction.</a:t>
            </a:r>
          </a:p>
        </p:txBody>
      </p:sp>
      <p:pic>
        <p:nvPicPr>
          <p:cNvPr id="193" name="Shape 193" descr="Task3_Slide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2622550"/>
            <a:ext cx="8969434" cy="3288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214011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Asexual vs. Sexual Reproduction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7391400" y="2324100"/>
            <a:ext cx="1511299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 PENDING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8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800" b="1" i="0" u="none" strike="noStrike" cap="none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Task3_Slide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5" y="1831054"/>
            <a:ext cx="8688689" cy="3792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306223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</a:t>
            </a: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 V: 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Bacteria Family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0" y="1739900"/>
            <a:ext cx="9029700" cy="5755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Pick 1 Parent Bacteria</a:t>
            </a:r>
            <a:br>
              <a:rPr lang="en-US" sz="24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the Bacteria </a:t>
            </a:r>
            <a:r>
              <a:rPr lang="en-US" sz="2200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 Resource Card to </a:t>
            </a: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determine traits and </a:t>
            </a:r>
            <a:r>
              <a:rPr lang="en-US" sz="2200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alleles.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 or D or S or …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Bacteria only have 1 chromosome so they only have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allele for each trait.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279900" y="438785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4279900" y="307340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Shape 209" descr="Task3Slide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5758" y="2324035"/>
            <a:ext cx="1899841" cy="79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0" y="1739900"/>
            <a:ext cx="9029700" cy="4524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 Baby Bacteria</a:t>
            </a:r>
            <a:br>
              <a:rPr lang="en-US" sz="2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 a method to flip a penny to find the baby bacteria allele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2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306223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</a:t>
            </a: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 V: 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Bacteria Family</a:t>
            </a:r>
          </a:p>
        </p:txBody>
      </p:sp>
      <p:sp>
        <p:nvSpPr>
          <p:cNvPr id="216" name="Shape 216"/>
          <p:cNvSpPr/>
          <p:nvPr/>
        </p:nvSpPr>
        <p:spPr>
          <a:xfrm>
            <a:off x="4279900" y="422275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4279900" y="3073400"/>
            <a:ext cx="368299" cy="5207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82222"/>
              </a:gs>
              <a:gs pos="100000">
                <a:srgbClr val="EF9F9F"/>
              </a:gs>
            </a:gsLst>
            <a:lin ang="16200000" scaled="0"/>
          </a:gradFill>
          <a:ln w="9525" cap="flat" cmpd="sng">
            <a:solidFill>
              <a:srgbClr val="972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Shape 218" descr="Task3Slide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5758" y="2222435"/>
            <a:ext cx="1899841" cy="791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3968750" y="4311650"/>
            <a:ext cx="1358899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A review video:</a:t>
            </a:r>
            <a:endParaRPr lang="en-US" sz="3200" b="1" i="0" u="none" strike="noStrike" cap="none" dirty="0" smtClean="0">
              <a:solidFill>
                <a:srgbClr val="CC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Comparing Sexual and Asexual Reproduction</a:t>
            </a:r>
            <a:endParaRPr lang="en-US" sz="32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4294967295"/>
          </p:nvPr>
        </p:nvSpPr>
        <p:spPr>
          <a:xfrm>
            <a:off x="457200" y="1016000"/>
            <a:ext cx="8229600" cy="4959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 I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444499" y="1625600"/>
            <a:ext cx="1871510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variations, or differences, you see between the dogs.</a:t>
            </a:r>
          </a:p>
        </p:txBody>
      </p:sp>
      <p:pic>
        <p:nvPicPr>
          <p:cNvPr id="5" name="Picture 4" descr="Task3_Slid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136" y="921903"/>
            <a:ext cx="6851186" cy="516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457200" y="1651902"/>
            <a:ext cx="8229600" cy="4524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the variations you see are called </a:t>
            </a:r>
            <a:r>
              <a:rPr lang="en-US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breeds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because the dogs can still reproduce to make fertile offspring.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animals can’t reproduce together to make fertile offspring, it is because they are different species.</a:t>
            </a:r>
          </a:p>
        </p:txBody>
      </p:sp>
      <p:sp>
        <p:nvSpPr>
          <p:cNvPr id="46" name="Shape 46"/>
          <p:cNvSpPr txBox="1"/>
          <p:nvPr/>
        </p:nvSpPr>
        <p:spPr>
          <a:xfrm>
            <a:off x="457200" y="1016000"/>
            <a:ext cx="8229600" cy="4959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Species vs. Breed</a:t>
            </a:r>
          </a:p>
        </p:txBody>
      </p:sp>
      <p:pic>
        <p:nvPicPr>
          <p:cNvPr id="5" name="Picture 4" descr="Task3_Slid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252" y="2566619"/>
            <a:ext cx="6137708" cy="271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4294967295"/>
          </p:nvPr>
        </p:nvSpPr>
        <p:spPr>
          <a:xfrm>
            <a:off x="457200" y="990600"/>
            <a:ext cx="8229600" cy="4984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Make a Hypothesis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469900" y="1612900"/>
            <a:ext cx="8381999" cy="515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do you think variations in dogs exist ?</a:t>
            </a:r>
          </a:p>
        </p:txBody>
      </p:sp>
      <p:pic>
        <p:nvPicPr>
          <p:cNvPr id="53" name="Shape 53" descr="Task3_Slide4.png"/>
          <p:cNvPicPr preferRelativeResize="0"/>
          <p:nvPr/>
        </p:nvPicPr>
        <p:blipFill rotWithShape="1">
          <a:blip r:embed="rId3">
            <a:alphaModFix/>
          </a:blip>
          <a:srcRect t="11250" b="15000"/>
          <a:stretch/>
        </p:blipFill>
        <p:spPr>
          <a:xfrm>
            <a:off x="279864" y="2509627"/>
            <a:ext cx="8622834" cy="363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sk3_Sli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4" y="1519458"/>
            <a:ext cx="8913185" cy="4772268"/>
          </a:xfrm>
          <a:prstGeom prst="rect">
            <a:avLst/>
          </a:prstGeom>
        </p:spPr>
      </p:pic>
      <p:sp>
        <p:nvSpPr>
          <p:cNvPr id="7" name="Shape 59"/>
          <p:cNvSpPr txBox="1">
            <a:spLocks/>
          </p:cNvSpPr>
          <p:nvPr/>
        </p:nvSpPr>
        <p:spPr>
          <a:xfrm>
            <a:off x="267151" y="869816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Sexual Reproduction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0"/>
          <p:cNvSpPr txBox="1"/>
          <p:nvPr/>
        </p:nvSpPr>
        <p:spPr>
          <a:xfrm>
            <a:off x="268914" y="1735939"/>
            <a:ext cx="2654299" cy="18466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that an egg and sperm join to make the offspring.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 descr="Task3_slide6.png"/>
          <p:cNvPicPr preferRelativeResize="0"/>
          <p:nvPr/>
        </p:nvPicPr>
        <p:blipFill rotWithShape="1">
          <a:blip r:embed="rId3">
            <a:alphaModFix/>
          </a:blip>
          <a:srcRect t="4999"/>
          <a:stretch/>
        </p:blipFill>
        <p:spPr>
          <a:xfrm>
            <a:off x="393700" y="1689100"/>
            <a:ext cx="8496299" cy="461308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330200" y="977900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 Have 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Sexual Reproduction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330200" y="5742285"/>
            <a:ext cx="12445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7353300" y="1168400"/>
            <a:ext cx="1498599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Female lays eggs and male releases sperm in the water.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4724400" y="4818955"/>
            <a:ext cx="1498599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Baby fish developing</a:t>
            </a:r>
            <a:b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eggs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330200" y="977900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r>
              <a:rPr lang="en-US" sz="3200" b="1" i="0" u="none" strike="noStrike" cap="none" dirty="0" smtClean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 Have </a:t>
            </a:r>
            <a:r>
              <a:rPr lang="en-US" sz="3200" b="1" i="0" u="none" strike="noStrike" cap="none" dirty="0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Sexual Reproduction</a:t>
            </a:r>
          </a:p>
        </p:txBody>
      </p:sp>
      <p:pic>
        <p:nvPicPr>
          <p:cNvPr id="76" name="Shape 76" descr="Task3_Slide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070100"/>
            <a:ext cx="8999435" cy="341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 descr="Task3_Slide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1" y="1506540"/>
            <a:ext cx="9025985" cy="419645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330200" y="977900"/>
            <a:ext cx="8851899" cy="4997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33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CC0033"/>
                </a:solidFill>
                <a:latin typeface="Calibri"/>
                <a:ea typeface="Calibri"/>
                <a:cs typeface="Calibri"/>
                <a:sym typeface="Calibri"/>
              </a:rPr>
              <a:t>Part II: Dog 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rgbClr val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684</Words>
  <Application>Microsoft Macintosh PowerPoint</Application>
  <PresentationFormat>On-screen Show (4:3)</PresentationFormat>
  <Paragraphs>132</Paragraphs>
  <Slides>29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Joan Rossi</cp:lastModifiedBy>
  <cp:revision>8</cp:revision>
  <dcterms:created xsi:type="dcterms:W3CDTF">2017-04-19T20:31:58Z</dcterms:created>
  <dcterms:modified xsi:type="dcterms:W3CDTF">2017-04-19T20:44:51Z</dcterms:modified>
</cp:coreProperties>
</file>