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Default Extension="emf" ContentType="image/x-emf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commentAuthors.xml" ContentType="application/vnd.openxmlformats-officedocument.presentationml.commentAuthors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pdf" ContentType="application/pdf"/>
  <Override PartName="/ppt/slides/slide4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aveSubsetFonts="1" autoCompressPictures="0">
  <p:sldMasterIdLst>
    <p:sldMasterId id="2147483684" r:id="rId1"/>
  </p:sldMasterIdLst>
  <p:notesMasterIdLst>
    <p:notesMasterId r:id="rId16"/>
  </p:notesMasterIdLst>
  <p:handoutMasterIdLst>
    <p:handoutMasterId r:id="rId17"/>
  </p:handoutMasterIdLst>
  <p:sldIdLst>
    <p:sldId id="270" r:id="rId2"/>
    <p:sldId id="256" r:id="rId3"/>
    <p:sldId id="259" r:id="rId4"/>
    <p:sldId id="261" r:id="rId5"/>
    <p:sldId id="260" r:id="rId6"/>
    <p:sldId id="258" r:id="rId7"/>
    <p:sldId id="262" r:id="rId8"/>
    <p:sldId id="263" r:id="rId9"/>
    <p:sldId id="264" r:id="rId10"/>
    <p:sldId id="267" r:id="rId11"/>
    <p:sldId id="265" r:id="rId12"/>
    <p:sldId id="257" r:id="rId13"/>
    <p:sldId id="266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Trujillo" initials="JT" lastIdx="2" clrIdx="0"/>
  <p:cmAuthor id="1" name="Kirk Pfaffenberger" initials="KP" lastIdx="6" clrIdx="1"/>
  <p:cmAuthor id="2" name="Lisa Paul" initials="LP" lastIdx="26" clrIdx="2"/>
  <p:cmAuthor id="3" name="Learning in Motion" initials="LM" lastIdx="0" clrIdx="3"/>
  <p:cmAuthor id="4" name="Hattie" initials="LiM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000000"/>
    <a:srgbClr val="240489"/>
    <a:srgbClr val="C389FF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9815"/>
    <p:restoredTop sz="94419" autoAdjust="0"/>
  </p:normalViewPr>
  <p:slideViewPr>
    <p:cSldViewPr snapToGrid="0" snapToObjects="1">
      <p:cViewPr>
        <p:scale>
          <a:sx n="100" d="100"/>
          <a:sy n="100" d="100"/>
        </p:scale>
        <p:origin x="-2416" y="-8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C28C0-AA37-DD43-8B26-8803A3FAC2C7}" type="datetimeFigureOut">
              <a:rPr lang="en-US" smtClean="0"/>
              <a:pPr/>
              <a:t>7/29/16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0B81A-76A7-9E41-AB1E-94FF60026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25251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04695-3265-CF4A-9286-D38AD5CEBCB3}" type="datetimeFigureOut">
              <a:rPr lang="en-US" smtClean="0"/>
              <a:pPr/>
              <a:t>7/29/16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74591-26D0-EB45-9137-4A31B3E3FE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0972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74591-26D0-EB45-9137-4A31B3E3FE7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47684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74591-26D0-EB45-9137-4A31B3E3FE7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3468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74591-26D0-EB45-9137-4A31B3E3FE7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934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74591-26D0-EB45-9137-4A31B3E3FE7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245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ERG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upwork bg 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90"/>
            <a:ext cx="9144000" cy="6858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56265" y="936247"/>
            <a:ext cx="5815584" cy="5344441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Photo here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691623" y="6081527"/>
            <a:ext cx="2328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4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/>
              <a:t>Image credits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-groupwork-0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18997"/>
            <a:ext cx="9144000" cy="67946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97994"/>
            <a:ext cx="8229600" cy="4477696"/>
          </a:xfrm>
        </p:spPr>
        <p:txBody>
          <a:bodyPr/>
          <a:lstStyle>
            <a:lvl1pPr>
              <a:buNone/>
              <a:defRPr/>
            </a:lvl1pPr>
            <a:lvl2pPr marL="694944" indent="-512064">
              <a:buNone/>
              <a:defRPr/>
            </a:lvl2pPr>
          </a:lstStyle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691623" y="6081527"/>
            <a:ext cx="2328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4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/>
              <a:t>Image credits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upwork bg 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090930"/>
            <a:ext cx="8229600" cy="4990597"/>
          </a:xfrm>
        </p:spPr>
        <p:txBody>
          <a:bodyPr/>
          <a:lstStyle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_backcover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69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spcAft>
          <a:spcPts val="1200"/>
        </a:spcAft>
        <a:buFont typeface="Arial"/>
        <a:buNone/>
        <a:defRPr sz="3200" b="1" kern="1200">
          <a:solidFill>
            <a:srgbClr val="CC0033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200"/>
        </a:spcBef>
        <a:buClr>
          <a:srgbClr val="000000"/>
        </a:buClr>
        <a:buFont typeface="Arial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0000"/>
        </a:buClr>
        <a:buFont typeface="Lucida Grande"/>
        <a:buChar char="-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d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tock-photo-30984352"/>
          <p:cNvPicPr>
            <a:picLocks noChangeAspect="1"/>
          </p:cNvPicPr>
          <p:nvPr/>
        </p:nvPicPr>
        <p:blipFill>
          <a:blip r:embed="rId2"/>
          <a:srcRect l="37376" t="9861" r="5375" b="11235"/>
          <a:stretch>
            <a:fillRect/>
          </a:stretch>
        </p:blipFill>
        <p:spPr>
          <a:xfrm>
            <a:off x="3256265" y="936247"/>
            <a:ext cx="5815584" cy="5344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 a Scientific Explanation</a:t>
            </a:r>
          </a:p>
          <a:p>
            <a:pPr marL="2103120" lvl="1" indent="0"/>
            <a:r>
              <a:rPr lang="en-US" b="1" dirty="0" smtClean="0">
                <a:solidFill>
                  <a:srgbClr val="000000"/>
                </a:solidFill>
              </a:rPr>
              <a:t>Write Your Evidence to Support or Refute Your Claim</a:t>
            </a:r>
            <a:endParaRPr lang="en-US" dirty="0" smtClean="0">
              <a:solidFill>
                <a:srgbClr val="000000"/>
              </a:solidFill>
            </a:endParaRPr>
          </a:p>
          <a:p>
            <a:pPr marL="2103120" lvl="1" indent="0"/>
            <a:r>
              <a:rPr lang="en-US" i="1" dirty="0" smtClean="0">
                <a:solidFill>
                  <a:schemeClr val="accent4"/>
                </a:solidFill>
              </a:rPr>
              <a:t>Evidence:</a:t>
            </a:r>
          </a:p>
          <a:p>
            <a:pPr marL="2103120" lvl="1" indent="0"/>
            <a:r>
              <a:rPr lang="en-US" i="1" dirty="0" smtClean="0">
                <a:solidFill>
                  <a:schemeClr val="accent4"/>
                </a:solidFill>
              </a:rPr>
              <a:t>I found that when I turned the cup over 10 times….</a:t>
            </a:r>
          </a:p>
        </p:txBody>
      </p:sp>
      <p:pic>
        <p:nvPicPr>
          <p:cNvPr id="7" name="Picture 6" descr="science notebook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20" y="1828801"/>
            <a:ext cx="1012820" cy="99466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003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0930"/>
            <a:ext cx="8229600" cy="5119370"/>
          </a:xfrm>
        </p:spPr>
        <p:txBody>
          <a:bodyPr>
            <a:normAutofit/>
          </a:bodyPr>
          <a:lstStyle/>
          <a:p>
            <a:r>
              <a:rPr lang="en-US" dirty="0" smtClean="0"/>
              <a:t>Construct a Scientific Explanation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Use Reasoning to Link Evidence with Claim</a:t>
            </a:r>
          </a:p>
          <a:p>
            <a:pPr marL="1074420" lvl="2" indent="-274320"/>
            <a:r>
              <a:rPr lang="en-US" dirty="0" smtClean="0">
                <a:solidFill>
                  <a:srgbClr val="000000"/>
                </a:solidFill>
              </a:rPr>
              <a:t>What is the science that explains why the water    spills out?</a:t>
            </a:r>
            <a:endParaRPr lang="en-US" dirty="0" smtClean="0"/>
          </a:p>
          <a:p>
            <a:pPr marL="1074420" lvl="2" indent="-274320"/>
            <a:r>
              <a:rPr lang="en-US" dirty="0" smtClean="0">
                <a:solidFill>
                  <a:srgbClr val="000000"/>
                </a:solidFill>
              </a:rPr>
              <a:t>What do you know about how the world works that you can use to explain what happens?</a:t>
            </a:r>
            <a:endParaRPr lang="en-US" dirty="0" smtClean="0"/>
          </a:p>
          <a:p>
            <a:pPr marL="1074420" lvl="2" indent="-274320"/>
            <a:r>
              <a:rPr lang="en-US" dirty="0" smtClean="0">
                <a:solidFill>
                  <a:srgbClr val="000000"/>
                </a:solidFill>
              </a:rPr>
              <a:t>To get you started….</a:t>
            </a:r>
          </a:p>
          <a:p>
            <a:pPr marL="1088136" lvl="1" indent="0">
              <a:spcBef>
                <a:spcPts val="1800"/>
              </a:spcBef>
            </a:pPr>
            <a:r>
              <a:rPr lang="en-US" sz="2400" b="0" i="1" dirty="0" smtClean="0">
                <a:solidFill>
                  <a:schemeClr val="accent4"/>
                </a:solidFill>
              </a:rPr>
              <a:t>I know that [your claim] is supported by [your evidence] because ….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902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Read this scientific explanation. </a:t>
            </a:r>
            <a:br>
              <a:rPr lang="en-US" dirty="0" smtClean="0"/>
            </a:br>
            <a:r>
              <a:rPr lang="en-US" dirty="0" smtClean="0"/>
              <a:t>Is it valid? Why or why not?</a:t>
            </a:r>
          </a:p>
          <a:p>
            <a:pPr lvl="2"/>
            <a:r>
              <a:rPr lang="en-US" b="1" dirty="0" smtClean="0"/>
              <a:t>Claim: </a:t>
            </a:r>
            <a:r>
              <a:rPr lang="en-US" dirty="0" smtClean="0"/>
              <a:t>Eating leafy greens </a:t>
            </a:r>
            <a:br>
              <a:rPr lang="en-US" dirty="0" smtClean="0"/>
            </a:br>
            <a:r>
              <a:rPr lang="en-US" dirty="0" smtClean="0"/>
              <a:t>boosts intelligence.</a:t>
            </a:r>
          </a:p>
          <a:p>
            <a:pPr lvl="2"/>
            <a:r>
              <a:rPr lang="en-US" b="1" dirty="0" smtClean="0"/>
              <a:t>Evidence: </a:t>
            </a:r>
            <a:r>
              <a:rPr lang="en-US" dirty="0" smtClean="0"/>
              <a:t>A study shows that </a:t>
            </a:r>
            <a:br>
              <a:rPr lang="en-US" dirty="0" smtClean="0"/>
            </a:br>
            <a:r>
              <a:rPr lang="en-US" dirty="0" smtClean="0"/>
              <a:t>young children who eat leafy </a:t>
            </a:r>
            <a:br>
              <a:rPr lang="en-US" dirty="0" smtClean="0"/>
            </a:br>
            <a:r>
              <a:rPr lang="en-US" dirty="0" smtClean="0"/>
              <a:t>greens at least three to five days </a:t>
            </a:r>
            <a:br>
              <a:rPr lang="en-US" dirty="0" smtClean="0"/>
            </a:br>
            <a:r>
              <a:rPr lang="en-US" dirty="0" smtClean="0"/>
              <a:t>per week have higher test scores </a:t>
            </a:r>
            <a:br>
              <a:rPr lang="en-US" dirty="0" smtClean="0"/>
            </a:br>
            <a:r>
              <a:rPr lang="en-US" dirty="0" smtClean="0"/>
              <a:t>on tests in math and reading than </a:t>
            </a:r>
            <a:br>
              <a:rPr lang="en-US" dirty="0" smtClean="0"/>
            </a:br>
            <a:r>
              <a:rPr lang="en-US" dirty="0" smtClean="0"/>
              <a:t>kids who eat little to no </a:t>
            </a:r>
            <a:br>
              <a:rPr lang="en-US" dirty="0" smtClean="0"/>
            </a:br>
            <a:r>
              <a:rPr lang="en-US" dirty="0" smtClean="0"/>
              <a:t>leafy greens.</a:t>
            </a:r>
          </a:p>
          <a:p>
            <a:pPr lvl="2"/>
            <a:r>
              <a:rPr lang="en-US" b="1" dirty="0" smtClean="0"/>
              <a:t>Reasoning: </a:t>
            </a:r>
            <a:r>
              <a:rPr lang="en-US" dirty="0" smtClean="0"/>
              <a:t>Leafy greens must </a:t>
            </a:r>
            <a:br>
              <a:rPr lang="en-US" dirty="0" smtClean="0"/>
            </a:br>
            <a:r>
              <a:rPr lang="en-US" dirty="0" smtClean="0"/>
              <a:t>have some vitamins that increase brain power.</a:t>
            </a:r>
          </a:p>
        </p:txBody>
      </p:sp>
      <p:pic>
        <p:nvPicPr>
          <p:cNvPr id="4" name="Picture 3" descr="iStock_12304082_X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555" y="1397000"/>
            <a:ext cx="2656561" cy="399872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03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Evaluating Scientific Explanations</a:t>
            </a:r>
          </a:p>
          <a:p>
            <a:pPr marL="1371600" lvl="2"/>
            <a:r>
              <a:rPr lang="en-US" dirty="0" smtClean="0">
                <a:solidFill>
                  <a:srgbClr val="000000"/>
                </a:solidFill>
              </a:rPr>
              <a:t>Do you agree or disagree with this scientific explanation? Why or why not?</a:t>
            </a:r>
          </a:p>
          <a:p>
            <a:pPr marL="1371600" lvl="2"/>
            <a:r>
              <a:rPr lang="en-US" dirty="0" smtClean="0">
                <a:solidFill>
                  <a:srgbClr val="000000"/>
                </a:solidFill>
              </a:rPr>
              <a:t>What might be some other interpretations of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the evidence?</a:t>
            </a:r>
          </a:p>
          <a:p>
            <a:pPr marL="1371600" lvl="2"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</a:rPr>
              <a:t>Are there other reasons or factors in the study that may impact the accuracy of the scientific explanation?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3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90930"/>
            <a:ext cx="8686800" cy="5164658"/>
          </a:xfrm>
        </p:spPr>
        <p:txBody>
          <a:bodyPr>
            <a:normAutofit fontScale="47500" lnSpcReduction="2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sz="6737" dirty="0"/>
              <a:t>Sample</a:t>
            </a:r>
            <a:r>
              <a:rPr lang="en-US" sz="6737" dirty="0" smtClean="0"/>
              <a:t> Setup </a:t>
            </a:r>
            <a:r>
              <a:rPr lang="en-US" sz="6737" dirty="0"/>
              <a:t>for</a:t>
            </a:r>
            <a:r>
              <a:rPr lang="en-US" sz="6737" dirty="0" smtClean="0"/>
              <a:t> Pieces </a:t>
            </a:r>
            <a:r>
              <a:rPr lang="en-US" sz="6737" dirty="0"/>
              <a:t>of</a:t>
            </a:r>
            <a:r>
              <a:rPr lang="en-US" sz="6737" dirty="0" smtClean="0"/>
              <a:t> Scientific Explanation</a:t>
            </a:r>
          </a:p>
          <a:p>
            <a:pPr lvl="0" defTabSz="91440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lvl="0" defTabSz="914400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lvl="0" defTabSz="91440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4500" dirty="0" smtClean="0">
                <a:solidFill>
                  <a:srgbClr val="000000"/>
                </a:solidFill>
              </a:rPr>
              <a:t>Remember</a:t>
            </a:r>
            <a:r>
              <a:rPr lang="en-US" sz="4500" dirty="0">
                <a:solidFill>
                  <a:srgbClr val="000000"/>
                </a:solidFill>
              </a:rPr>
              <a:t>: </a:t>
            </a:r>
          </a:p>
          <a:p>
            <a:pPr marL="457200" lvl="0" indent="-457200">
              <a:buFont typeface="Arial"/>
              <a:buChar char="•"/>
            </a:pPr>
            <a:r>
              <a:rPr lang="en-US" sz="4200" b="0" dirty="0">
                <a:solidFill>
                  <a:srgbClr val="000000"/>
                </a:solidFill>
              </a:rPr>
              <a:t>Pay attention to what other </a:t>
            </a:r>
            <a:r>
              <a:rPr lang="en-US" sz="4200" b="0" dirty="0" smtClean="0">
                <a:solidFill>
                  <a:srgbClr val="000000"/>
                </a:solidFill>
              </a:rPr>
              <a:t>group members need. </a:t>
            </a:r>
            <a:r>
              <a:rPr lang="en-US" sz="4200" b="0" dirty="0">
                <a:solidFill>
                  <a:srgbClr val="000000"/>
                </a:solidFill>
              </a:rPr>
              <a:t>(Broken </a:t>
            </a:r>
            <a:r>
              <a:rPr lang="en-US" sz="4200" b="0" dirty="0" smtClean="0">
                <a:solidFill>
                  <a:srgbClr val="000000"/>
                </a:solidFill>
              </a:rPr>
              <a:t>Circles</a:t>
            </a:r>
            <a:r>
              <a:rPr lang="en-US" sz="4200" b="0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4200" b="0" dirty="0" smtClean="0">
                <a:solidFill>
                  <a:srgbClr val="000000"/>
                </a:solidFill>
              </a:rPr>
              <a:t>Play </a:t>
            </a:r>
            <a:r>
              <a:rPr lang="en-US" sz="4200" b="0" dirty="0">
                <a:solidFill>
                  <a:srgbClr val="000000"/>
                </a:solidFill>
              </a:rPr>
              <a:t>your </a:t>
            </a:r>
            <a:r>
              <a:rPr lang="en-US" sz="4200" b="0" dirty="0" smtClean="0">
                <a:solidFill>
                  <a:srgbClr val="000000"/>
                </a:solidFill>
              </a:rPr>
              <a:t>role in the group. (Role Playing)</a:t>
            </a:r>
            <a:endParaRPr lang="en-US" sz="4200" b="0" dirty="0">
              <a:solidFill>
                <a:srgbClr val="000000"/>
              </a:solidFill>
            </a:endParaRPr>
          </a:p>
          <a:p>
            <a:pPr marL="457200" lvl="0" indent="-457200">
              <a:buFont typeface="Arial"/>
              <a:buChar char="•"/>
            </a:pPr>
            <a:r>
              <a:rPr lang="en-US" sz="4200" b="0" dirty="0" smtClean="0">
                <a:solidFill>
                  <a:srgbClr val="000000"/>
                </a:solidFill>
              </a:rPr>
              <a:t>Help </a:t>
            </a:r>
            <a:r>
              <a:rPr lang="en-US" sz="4200" b="0" dirty="0">
                <a:solidFill>
                  <a:srgbClr val="000000"/>
                </a:solidFill>
              </a:rPr>
              <a:t>others do things for themselves </a:t>
            </a:r>
            <a:r>
              <a:rPr lang="en-US" sz="4200" b="0" dirty="0" smtClean="0">
                <a:solidFill>
                  <a:srgbClr val="000000"/>
                </a:solidFill>
              </a:rPr>
              <a:t>and be concise. (</a:t>
            </a:r>
            <a:r>
              <a:rPr lang="en-US" sz="4200" b="0" dirty="0">
                <a:solidFill>
                  <a:srgbClr val="000000"/>
                </a:solidFill>
              </a:rPr>
              <a:t>Master </a:t>
            </a:r>
            <a:r>
              <a:rPr lang="en-US" sz="4200" b="0" dirty="0" smtClean="0">
                <a:solidFill>
                  <a:srgbClr val="000000"/>
                </a:solidFill>
              </a:rPr>
              <a:t>Designer</a:t>
            </a:r>
            <a:r>
              <a:rPr lang="en-US" sz="4200" b="0" dirty="0">
                <a:solidFill>
                  <a:srgbClr val="000000"/>
                </a:solidFill>
              </a:rPr>
              <a:t>)</a:t>
            </a:r>
          </a:p>
          <a:p>
            <a:pPr marL="457200" lvl="0" indent="-457200">
              <a:buFont typeface="Arial"/>
              <a:buChar char="•"/>
            </a:pPr>
            <a:r>
              <a:rPr lang="en-US" sz="4200" b="0" dirty="0">
                <a:solidFill>
                  <a:srgbClr val="000000"/>
                </a:solidFill>
              </a:rPr>
              <a:t>Listen</a:t>
            </a:r>
            <a:r>
              <a:rPr lang="en-US" sz="4200" b="0" dirty="0" smtClean="0">
                <a:solidFill>
                  <a:srgbClr val="000000"/>
                </a:solidFill>
              </a:rPr>
              <a:t> and pay attention to what is being said and everyone contributes. </a:t>
            </a:r>
            <a:br>
              <a:rPr lang="en-US" sz="4200" b="0" dirty="0" smtClean="0">
                <a:solidFill>
                  <a:srgbClr val="000000"/>
                </a:solidFill>
              </a:rPr>
            </a:br>
            <a:r>
              <a:rPr lang="en-US" sz="4200" b="0" dirty="0" smtClean="0">
                <a:solidFill>
                  <a:srgbClr val="000000"/>
                </a:solidFill>
              </a:rPr>
              <a:t>(Four-</a:t>
            </a:r>
            <a:r>
              <a:rPr lang="en-US" sz="4200" b="0" dirty="0">
                <a:solidFill>
                  <a:srgbClr val="000000"/>
                </a:solidFill>
              </a:rPr>
              <a:t>Stage </a:t>
            </a:r>
            <a:r>
              <a:rPr lang="en-US" sz="4200" b="0" dirty="0" smtClean="0">
                <a:solidFill>
                  <a:srgbClr val="000000"/>
                </a:solidFill>
              </a:rPr>
              <a:t>Rocket)</a:t>
            </a:r>
            <a:endParaRPr lang="en-US" sz="4200" b="0" dirty="0">
              <a:solidFill>
                <a:srgbClr val="000000"/>
              </a:solidFill>
            </a:endParaRPr>
          </a:p>
        </p:txBody>
      </p:sp>
      <p:pic>
        <p:nvPicPr>
          <p:cNvPr id="5" name="Picture 4" descr="Screen Shot 2016-07-26 at 5.52.4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70" y="1705494"/>
            <a:ext cx="6530576" cy="163037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8978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Scientific Explanations</a:t>
            </a:r>
          </a:p>
          <a:p>
            <a:pPr lvl="2"/>
            <a:r>
              <a:rPr lang="en-US" dirty="0" smtClean="0"/>
              <a:t>Help us understand how the world works</a:t>
            </a:r>
          </a:p>
          <a:p>
            <a:pPr lvl="2"/>
            <a:r>
              <a:rPr lang="en-US" dirty="0" smtClean="0"/>
              <a:t>Include evidence so we can decide if the explanations are valid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556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sk5_Slide3-peanutbutter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49400" y="2590102"/>
            <a:ext cx="6578600" cy="356762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90930"/>
            <a:ext cx="8458200" cy="4990597"/>
          </a:xfrm>
        </p:spPr>
        <p:txBody>
          <a:bodyPr/>
          <a:lstStyle/>
          <a:p>
            <a:pPr lvl="0">
              <a:spcAft>
                <a:spcPts val="0"/>
              </a:spcAft>
              <a:defRPr/>
            </a:pPr>
            <a:r>
              <a:rPr lang="en-US" dirty="0" smtClean="0"/>
              <a:t>Peanut Butter Example</a:t>
            </a:r>
          </a:p>
          <a:p>
            <a:pPr>
              <a:defRPr/>
            </a:pPr>
            <a:r>
              <a:rPr lang="en-US" dirty="0" smtClean="0"/>
              <a:t>Claim: The reduced-fat peanut butter is </a:t>
            </a:r>
            <a:br>
              <a:rPr lang="en-US" dirty="0" smtClean="0"/>
            </a:br>
            <a:r>
              <a:rPr lang="en-US" dirty="0" smtClean="0"/>
              <a:t>		   healthier than the regular peanut butter.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67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ask5_Slide4-PBnutritionfacts.eps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3"/>
              <a:srcRect l="-2318" r="-231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l="-2318" r="-2318"/>
              <a:stretch>
                <a:fillRect/>
              </a:stretch>
            </p:blipFill>
          </mc:Fallback>
        </mc:AlternateContent>
        <p:spPr>
          <a:xfrm>
            <a:off x="1005840" y="1691410"/>
            <a:ext cx="7490705" cy="4542517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090930"/>
            <a:ext cx="8445500" cy="4990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200" b="1" dirty="0" smtClean="0">
                <a:solidFill>
                  <a:srgbClr val="CC0033"/>
                </a:solidFill>
              </a:rPr>
              <a:t>Claim: The reduced-fat peanut butter is    		         		   healthier than the regular peanut butter.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C0033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62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ask5_Slide5-PBnutritionfacts-highlighted.eps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1317" r="-1317"/>
              <a:stretch>
                <a:fillRect/>
              </a:stretch>
            </p:blipFill>
          </mc:Choice>
          <mc:Fallback>
            <p:blipFill>
              <a:blip r:embed="rId4"/>
              <a:srcRect l="-1317" r="-1317"/>
              <a:stretch>
                <a:fillRect/>
              </a:stretch>
            </p:blipFill>
          </mc:Fallback>
        </mc:AlternateContent>
        <p:spPr>
          <a:xfrm>
            <a:off x="1079501" y="1689359"/>
            <a:ext cx="7494089" cy="4544568"/>
          </a:xfrm>
          <a:prstGeom prst="rect">
            <a:avLst/>
          </a:prstGeom>
        </p:spPr>
      </p:pic>
      <p:sp>
        <p:nvSpPr>
          <p:cNvPr id="4" name="Content Placeholder 5"/>
          <p:cNvSpPr txBox="1">
            <a:spLocks/>
          </p:cNvSpPr>
          <p:nvPr/>
        </p:nvSpPr>
        <p:spPr>
          <a:xfrm>
            <a:off x="457200" y="1090930"/>
            <a:ext cx="8445500" cy="4990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200" b="1" dirty="0" smtClean="0">
                <a:solidFill>
                  <a:srgbClr val="CC0033"/>
                </a:solidFill>
              </a:rPr>
              <a:t>Claim: The reduced-fat peanut butter is    		         		   healthier than the regular peanut butter.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5111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90930"/>
            <a:ext cx="8229600" cy="527177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Structure of a Scientific Explanation </a:t>
            </a:r>
          </a:p>
          <a:p>
            <a:pPr marL="857250" lvl="1" indent="-22860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Claim: </a:t>
            </a:r>
            <a:r>
              <a:rPr lang="en-US" dirty="0" smtClean="0">
                <a:solidFill>
                  <a:srgbClr val="000000"/>
                </a:solidFill>
              </a:rPr>
              <a:t>Provides a possible answer to a big question or a solution to a problem.</a:t>
            </a:r>
          </a:p>
          <a:p>
            <a:pPr marL="857250" lvl="1" indent="-22860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Evidence: </a:t>
            </a:r>
            <a:r>
              <a:rPr lang="en-US" dirty="0" smtClean="0">
                <a:solidFill>
                  <a:srgbClr val="000000"/>
                </a:solidFill>
              </a:rPr>
              <a:t>Provides data or information that supports or disproves the claim. The evidence can come from an investigation, observations, reading materials, and/or published data.</a:t>
            </a:r>
          </a:p>
          <a:p>
            <a:pPr marL="857250" lvl="1" indent="-22860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Reasoning: </a:t>
            </a:r>
            <a:r>
              <a:rPr lang="en-US" dirty="0" smtClean="0">
                <a:solidFill>
                  <a:srgbClr val="000000"/>
                </a:solidFill>
              </a:rPr>
              <a:t>Provides a justification that links the claim and the evidence. The reasoning should involve a scientific principle or idea to describe why the evidence supports the claim.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35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/>
          </p:cNvSpPr>
          <p:nvPr/>
        </p:nvSpPr>
        <p:spPr>
          <a:xfrm>
            <a:off x="457200" y="1128423"/>
            <a:ext cx="8229600" cy="4990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200" b="1" dirty="0" smtClean="0">
                <a:solidFill>
                  <a:srgbClr val="CC0033"/>
                </a:solidFill>
              </a:rPr>
              <a:t>Summary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Task5_Slide7-groupwo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38350"/>
            <a:ext cx="8407400" cy="3213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690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90930"/>
            <a:ext cx="8496300" cy="4990597"/>
          </a:xfrm>
        </p:spPr>
        <p:txBody>
          <a:bodyPr>
            <a:normAutofit/>
          </a:bodyPr>
          <a:lstStyle/>
          <a:p>
            <a:r>
              <a:rPr lang="en-US" dirty="0" smtClean="0"/>
              <a:t>Construct a Scientific Explanation</a:t>
            </a:r>
          </a:p>
          <a:p>
            <a:pPr lvl="1" indent="0"/>
            <a:r>
              <a:rPr lang="en-US" b="1" dirty="0" smtClean="0">
                <a:solidFill>
                  <a:srgbClr val="000000"/>
                </a:solidFill>
              </a:rPr>
              <a:t>Make a Claim</a:t>
            </a:r>
          </a:p>
          <a:p>
            <a:pPr lvl="1" indent="0"/>
            <a:r>
              <a:rPr lang="en-US" dirty="0" smtClean="0">
                <a:solidFill>
                  <a:srgbClr val="000000"/>
                </a:solidFill>
              </a:rPr>
              <a:t>Your teacher is holding a cup of water with no lid.</a:t>
            </a:r>
          </a:p>
          <a:p>
            <a:pPr marL="2103120" lvl="1" indent="0"/>
            <a:r>
              <a:rPr lang="en-US" dirty="0" smtClean="0">
                <a:solidFill>
                  <a:srgbClr val="000000"/>
                </a:solidFill>
              </a:rPr>
              <a:t>Ask the question: </a:t>
            </a:r>
          </a:p>
          <a:p>
            <a:pPr marL="2103120" lvl="1" indent="0"/>
            <a:r>
              <a:rPr lang="en-US" sz="2400" i="1" dirty="0" smtClean="0">
                <a:solidFill>
                  <a:srgbClr val="C9972B"/>
                </a:solidFill>
              </a:rPr>
              <a:t>What will happen when my teacher turns the cup of water upside down?</a:t>
            </a:r>
          </a:p>
          <a:p>
            <a:pPr marL="2103120" lvl="1" indent="0"/>
            <a:r>
              <a:rPr lang="en-US" dirty="0" smtClean="0">
                <a:solidFill>
                  <a:srgbClr val="000000"/>
                </a:solidFill>
              </a:rPr>
              <a:t>Make a claim: </a:t>
            </a:r>
          </a:p>
          <a:p>
            <a:pPr marL="2103120" lvl="1" indent="0"/>
            <a:r>
              <a:rPr lang="en-US" sz="2400" i="1" dirty="0" smtClean="0">
                <a:solidFill>
                  <a:srgbClr val="C9972B"/>
                </a:solidFill>
              </a:rPr>
              <a:t>If my teacher turns the cup of water upside down, the water will….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0" name="Picture 9" descr="science notebook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20" y="2974604"/>
            <a:ext cx="1012820" cy="994669"/>
          </a:xfrm>
          <a:prstGeom prst="rect">
            <a:avLst/>
          </a:prstGeom>
        </p:spPr>
      </p:pic>
      <p:pic>
        <p:nvPicPr>
          <p:cNvPr id="11" name="Picture 10" descr="science notebook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20" y="4284477"/>
            <a:ext cx="1012820" cy="99466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936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Construct a Scientific Explanation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Support Your Claim with Evidence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What evidence do you need to support your claim</a:t>
            </a:r>
            <a:r>
              <a:rPr lang="en-US" dirty="0" smtClean="0"/>
              <a:t>?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Gather evidence with your teacher.</a:t>
            </a:r>
            <a:endParaRPr lang="en-US" dirty="0" smtClean="0"/>
          </a:p>
          <a:p>
            <a:pPr marL="2103120" lvl="1" indent="0">
              <a:spcBef>
                <a:spcPts val="1800"/>
              </a:spcBef>
            </a:pPr>
            <a:r>
              <a:rPr lang="en-US" dirty="0" smtClean="0">
                <a:solidFill>
                  <a:srgbClr val="000000"/>
                </a:solidFill>
              </a:rPr>
              <a:t>Write your observations as you gather the evidence with your teacher</a:t>
            </a:r>
            <a:r>
              <a:rPr lang="en-US" dirty="0" smtClean="0"/>
              <a:t>.</a:t>
            </a:r>
          </a:p>
        </p:txBody>
      </p:sp>
      <p:pic>
        <p:nvPicPr>
          <p:cNvPr id="9" name="Picture 8" descr="science notebook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20" y="4140708"/>
            <a:ext cx="1012820" cy="99466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481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990000"/>
      </a:dk1>
      <a:lt1>
        <a:sysClr val="window" lastClr="FFFFFF"/>
      </a:lt1>
      <a:dk2>
        <a:srgbClr val="CCCCCC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1713</TotalTime>
  <Words>562</Words>
  <Application>Microsoft Macintosh PowerPoint</Application>
  <PresentationFormat>On-screen Show (4:3)</PresentationFormat>
  <Paragraphs>58</Paragraphs>
  <Slides>14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Holthuis Consulting/Stanford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Constructing a Scientific Explanation</dc:title>
  <dc:creator>Nicole Holthuis</dc:creator>
  <cp:lastModifiedBy>Hattie</cp:lastModifiedBy>
  <cp:revision>93</cp:revision>
  <cp:lastPrinted>2016-07-28T19:05:45Z</cp:lastPrinted>
  <dcterms:created xsi:type="dcterms:W3CDTF">2016-07-29T18:47:14Z</dcterms:created>
  <dcterms:modified xsi:type="dcterms:W3CDTF">2016-07-29T19:00:52Z</dcterms:modified>
</cp:coreProperties>
</file>