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commentAuthors.xml" ContentType="application/vnd.openxmlformats-officedocument.presentationml.commentAuthors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3" r:id="rId3"/>
    <p:sldId id="276" r:id="rId4"/>
    <p:sldId id="275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6" r:id="rId13"/>
    <p:sldId id="287" r:id="rId14"/>
    <p:sldId id="28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Trujillo" initials="JT" lastIdx="4" clrIdx="0"/>
  <p:cmAuthor id="1" name="Lin Hundt" initials="LIM" lastIdx="8" clrIdx="1"/>
  <p:cmAuthor id="2" name="Lisa Paul" initials="LP" lastIdx="23" clrIdx="2"/>
  <p:cmAuthor id="3" name="Hattie" initials="LiM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DFC9A0"/>
    <a:srgbClr val="DFC969"/>
    <a:srgbClr val="1C1C10"/>
    <a:srgbClr val="BE9969"/>
    <a:srgbClr val="000000"/>
    <a:srgbClr val="CC0033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9" autoAdjust="0"/>
    <p:restoredTop sz="76672" autoAdjust="0"/>
  </p:normalViewPr>
  <p:slideViewPr>
    <p:cSldViewPr snapToGrid="0" snapToObjects="1">
      <p:cViewPr>
        <p:scale>
          <a:sx n="100" d="100"/>
          <a:sy n="100" d="100"/>
        </p:scale>
        <p:origin x="-2696" y="-1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2D475-20DB-F744-B7C3-CEAE4B9C6A4D}" type="datetimeFigureOut">
              <a:rPr lang="en-US" smtClean="0"/>
              <a:pPr/>
              <a:t>2/7/17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2AEF0-1A53-9246-A88C-0397E118A0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9298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video at 2:50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ERG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-cover-0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090930"/>
            <a:ext cx="8229600" cy="4990597"/>
          </a:xfrm>
        </p:spPr>
        <p:txBody>
          <a:bodyPr/>
          <a:lstStyle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296034" y="234869"/>
            <a:ext cx="521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Your Senses—Communicating</a:t>
            </a:r>
            <a:r>
              <a:rPr lang="en-US" baseline="0" dirty="0" smtClean="0">
                <a:solidFill>
                  <a:schemeClr val="bg1"/>
                </a:solidFill>
              </a:rPr>
              <a:t> with the Outside World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Powerpoint-task4-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_backcover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69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b="1" kern="1200">
          <a:solidFill>
            <a:srgbClr val="CC0033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0000"/>
        </a:buClr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0000"/>
        </a:buClr>
        <a:buFont typeface="Lucida Grande"/>
        <a:buChar char="-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Qh5XsItAhuA" TargetMode="External"/><Relationship Id="rId3" Type="http://schemas.openxmlformats.org/officeDocument/2006/relationships/hyperlink" Target="https://youtu.be/uU4lgbG_YEY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jyI4CmBOA0" TargetMode="Externa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dySysT4-slide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850" y="1172492"/>
            <a:ext cx="3590918" cy="490903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Label the Following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892180" y="1591733"/>
            <a:ext cx="7422087" cy="4489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1C1C10"/>
                </a:solidFill>
              </a:rPr>
              <a:t>sensory nerve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1C1C10"/>
                </a:solidFill>
              </a:rPr>
              <a:t>spinal cord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1C1C10"/>
                </a:solidFill>
              </a:rPr>
              <a:t>brain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1C1C10"/>
                </a:solidFill>
              </a:rPr>
              <a:t>motor nerve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1C1C10"/>
                </a:solidFill>
              </a:rPr>
              <a:t>skin (touch organ)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1C1C10"/>
                </a:solidFill>
              </a:rPr>
              <a:t>apple (stimulus)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1C1C10"/>
                </a:solidFill>
              </a:rPr>
              <a:t>move apple to mouth (response)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1C1C10"/>
                </a:solidFill>
              </a:rPr>
              <a:t>muscle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dySysT4-slide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0" y="2535793"/>
            <a:ext cx="2603500" cy="355916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90931"/>
            <a:ext cx="8229600" cy="4789170"/>
          </a:xfrm>
        </p:spPr>
        <p:txBody>
          <a:bodyPr/>
          <a:lstStyle/>
          <a:p>
            <a:pPr marL="0" lvl="0"/>
            <a:r>
              <a:rPr lang="en-US" dirty="0" smtClean="0"/>
              <a:t>Write the order of body parts from the time the person sees the apple (stimulus) until the time he moves apple to mouth (response)</a:t>
            </a:r>
          </a:p>
          <a:p>
            <a:pPr marL="0"/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587380" y="2781300"/>
            <a:ext cx="4251320" cy="345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>
                <a:solidFill>
                  <a:srgbClr val="1C1C10"/>
                </a:solidFill>
              </a:rPr>
              <a:t>Possible Order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CC0033"/>
                </a:solidFill>
              </a:rPr>
              <a:t>apple (stimulus)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1C1C10"/>
                </a:solidFill>
              </a:rPr>
              <a:t>skin (touch organ)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1C1C10"/>
                </a:solidFill>
              </a:rPr>
              <a:t>sensory nerve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1C1C10"/>
                </a:solidFill>
              </a:rPr>
              <a:t>spinal cord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1C1C10"/>
                </a:solidFill>
              </a:rPr>
              <a:t>brain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1C1C10"/>
                </a:solidFill>
              </a:rPr>
              <a:t>spinal cord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1C1C10"/>
                </a:solidFill>
              </a:rPr>
              <a:t>motor nerve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1C1C10"/>
                </a:solidFill>
              </a:rPr>
              <a:t>muscle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CC0033"/>
                </a:solidFill>
              </a:rPr>
              <a:t>moves apple to mouth (response)</a:t>
            </a:r>
          </a:p>
          <a:p>
            <a:pPr marL="514350" indent="-514350"/>
            <a:endParaRPr lang="en-US" sz="2000" dirty="0">
              <a:solidFill>
                <a:srgbClr val="1C1C1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90931"/>
            <a:ext cx="8229600" cy="711782"/>
          </a:xfrm>
        </p:spPr>
        <p:txBody>
          <a:bodyPr/>
          <a:lstStyle/>
          <a:p>
            <a:r>
              <a:rPr lang="en-US" dirty="0" smtClean="0"/>
              <a:t>Another Example: Sense of Smell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1409700" y="1892428"/>
            <a:ext cx="7359123" cy="3475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274320"/>
            <a:r>
              <a:rPr lang="en-US" sz="2400" dirty="0" smtClean="0">
                <a:solidFill>
                  <a:srgbClr val="000000"/>
                </a:solidFill>
              </a:rPr>
              <a:t>Stimulus = scent of a rose</a:t>
            </a:r>
          </a:p>
          <a:p>
            <a:pPr indent="274320">
              <a:spcAft>
                <a:spcPts val="120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indent="274320"/>
            <a:r>
              <a:rPr lang="en-US" sz="2400" dirty="0" smtClean="0">
                <a:solidFill>
                  <a:srgbClr val="000000"/>
                </a:solidFill>
              </a:rPr>
              <a:t>Sensory receptors in the nose</a:t>
            </a:r>
          </a:p>
          <a:p>
            <a:pPr indent="274320"/>
            <a:r>
              <a:rPr lang="en-US" sz="2400" dirty="0" smtClean="0">
                <a:solidFill>
                  <a:srgbClr val="000000"/>
                </a:solidFill>
              </a:rPr>
              <a:t>detect the stimulus</a:t>
            </a:r>
          </a:p>
          <a:p>
            <a:pPr indent="274320"/>
            <a:endParaRPr lang="en-US" sz="2400" dirty="0" smtClean="0">
              <a:solidFill>
                <a:srgbClr val="000000"/>
              </a:solidFill>
            </a:endParaRPr>
          </a:p>
          <a:p>
            <a:pPr indent="274320"/>
            <a:r>
              <a:rPr lang="en-US" sz="2400" dirty="0" smtClean="0">
                <a:solidFill>
                  <a:srgbClr val="000000"/>
                </a:solidFill>
              </a:rPr>
              <a:t>Nerve carries signal to the brain</a:t>
            </a:r>
          </a:p>
          <a:p>
            <a:pPr indent="274320"/>
            <a:endParaRPr lang="en-US" sz="2400" dirty="0" smtClean="0">
              <a:solidFill>
                <a:srgbClr val="000000"/>
              </a:solidFill>
            </a:endParaRPr>
          </a:p>
          <a:p>
            <a:pPr indent="274320"/>
            <a:endParaRPr lang="en-US" sz="2400" dirty="0" smtClean="0">
              <a:solidFill>
                <a:srgbClr val="000000"/>
              </a:solidFill>
            </a:endParaRPr>
          </a:p>
          <a:p>
            <a:pPr indent="274320"/>
            <a:r>
              <a:rPr lang="en-US" sz="2400" dirty="0" smtClean="0">
                <a:solidFill>
                  <a:srgbClr val="000000"/>
                </a:solidFill>
              </a:rPr>
              <a:t>Brain processes signal</a:t>
            </a:r>
          </a:p>
          <a:p>
            <a:pPr marL="548640" indent="-274320">
              <a:buFont typeface="Lucida Grande"/>
              <a:buChar char="–"/>
            </a:pPr>
            <a:r>
              <a:rPr lang="en-US" sz="2400" dirty="0" smtClean="0">
                <a:solidFill>
                  <a:srgbClr val="000000"/>
                </a:solidFill>
              </a:rPr>
              <a:t>A memory: “Roses smell sweet.”</a:t>
            </a:r>
          </a:p>
          <a:p>
            <a:pPr marL="548640" indent="-274320">
              <a:buFont typeface="Lucida Grande"/>
              <a:buChar char="–"/>
            </a:pPr>
            <a:r>
              <a:rPr lang="en-US" sz="2400" dirty="0" smtClean="0">
                <a:solidFill>
                  <a:srgbClr val="000000"/>
                </a:solidFill>
              </a:rPr>
              <a:t>A behavior: “I think I’ll smell this rose!”</a:t>
            </a:r>
          </a:p>
        </p:txBody>
      </p:sp>
      <p:pic>
        <p:nvPicPr>
          <p:cNvPr id="16" name="Picture 15" descr="BodySysT4-slide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225" y="2139104"/>
            <a:ext cx="3828497" cy="3309196"/>
          </a:xfrm>
          <a:prstGeom prst="rect">
            <a:avLst/>
          </a:prstGeom>
        </p:spPr>
      </p:pic>
      <p:pic>
        <p:nvPicPr>
          <p:cNvPr id="15" name="Picture 14" descr="task 4-ppt-art-arrow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714500"/>
            <a:ext cx="1124151" cy="4279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90931"/>
            <a:ext cx="8229600" cy="902970"/>
          </a:xfrm>
        </p:spPr>
        <p:txBody>
          <a:bodyPr/>
          <a:lstStyle/>
          <a:p>
            <a:r>
              <a:rPr lang="en-US" dirty="0" smtClean="0"/>
              <a:t>Five Senses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BodySysT4-slide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75" y="1501775"/>
            <a:ext cx="7121525" cy="4921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90931"/>
            <a:ext cx="8229600" cy="4789170"/>
          </a:xfrm>
        </p:spPr>
        <p:txBody>
          <a:bodyPr/>
          <a:lstStyle/>
          <a:p>
            <a:pPr marL="0"/>
            <a:r>
              <a:rPr lang="en-US" dirty="0" smtClean="0"/>
              <a:t>Since we don’t have any computers at our desk, let’s watch a video about all our senses…</a:t>
            </a:r>
          </a:p>
          <a:p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1917700" y="2781300"/>
            <a:ext cx="6096000" cy="195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 smtClean="0">
                <a:hlinkClick r:id="rId2"/>
              </a:rPr>
              <a:t>Five Senses Human Body Part 1 video link</a:t>
            </a:r>
            <a:endParaRPr lang="en-US" sz="2400" dirty="0" smtClean="0"/>
          </a:p>
          <a:p>
            <a:endParaRPr lang="en-US" sz="2400" dirty="0" smtClean="0">
              <a:hlinkClick r:id="rId3"/>
            </a:endParaRPr>
          </a:p>
          <a:p>
            <a:r>
              <a:rPr lang="en-US" sz="2400" dirty="0">
                <a:hlinkClick r:id="rId2"/>
              </a:rPr>
              <a:t>Five Senses Human Body Part </a:t>
            </a:r>
            <a:r>
              <a:rPr lang="en-US" sz="2400" dirty="0" smtClean="0">
                <a:hlinkClick r:id="rId3"/>
              </a:rPr>
              <a:t>2 </a:t>
            </a:r>
            <a:r>
              <a:rPr lang="en-US" sz="2400" dirty="0">
                <a:hlinkClick r:id="rId2"/>
              </a:rPr>
              <a:t>video link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58902" y="1761067"/>
            <a:ext cx="1934298" cy="25245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Task 4, you will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3147" y="1761067"/>
            <a:ext cx="8103653" cy="382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200"/>
              </a:spcAft>
              <a:buSzPct val="103000"/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Watch nervous system videos and write down facts.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SzPct val="103000"/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Discuss pictures of the nervous system.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SzPct val="103000"/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Research one of the five senses.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SzPct val="103000"/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Choose an activity that involves one of your senses.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SzPct val="103000"/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Draw pictures to show the neural pathway, starting at the stimuli and ending at the response.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SzPct val="103000"/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Present your sense pathway. </a:t>
            </a:r>
            <a:endParaRPr lang="en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BodySysT4_Slid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776" y="4647101"/>
            <a:ext cx="3545752" cy="15490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90930"/>
            <a:ext cx="8496300" cy="4990597"/>
          </a:xfrm>
        </p:spPr>
        <p:txBody>
          <a:bodyPr/>
          <a:lstStyle/>
          <a:p>
            <a:pPr marL="0"/>
            <a:r>
              <a:rPr lang="en-US" sz="3000" dirty="0" smtClean="0"/>
              <a:t>Let’s watch a short video about the nervous system!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892180" y="1600200"/>
            <a:ext cx="7422087" cy="977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Take notes on your Nervous System Diagram.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3199" y="5712195"/>
            <a:ext cx="2956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hlinkClick r:id="rId3"/>
              </a:rPr>
              <a:t>Nervous System </a:t>
            </a:r>
            <a:r>
              <a:rPr lang="en-US" sz="2000" dirty="0" smtClean="0">
                <a:solidFill>
                  <a:srgbClr val="0000FF"/>
                </a:solidFill>
                <a:hlinkClick r:id="rId3"/>
              </a:rPr>
              <a:t>video link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7" name="Picture 6" descr="iStock_50206514_XXX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986" y="2752493"/>
            <a:ext cx="4313874" cy="33290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odySysT4-slid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707" y="1509535"/>
            <a:ext cx="2250013" cy="45719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Parts of the Nervous System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73562" y="1701800"/>
            <a:ext cx="2001838" cy="442392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67606" y="3706167"/>
            <a:ext cx="1237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nerves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73562" y="2770064"/>
            <a:ext cx="2154238" cy="214436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373562" y="4025900"/>
            <a:ext cx="1789113" cy="863600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373562" y="3601060"/>
            <a:ext cx="1354138" cy="424841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31106" y="2608853"/>
            <a:ext cx="1237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spinal cord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07306" y="1930400"/>
            <a:ext cx="1237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brain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Sensory and Motor Nerves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22300" y="1866900"/>
            <a:ext cx="3483609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SzPct val="103000"/>
            </a:pPr>
            <a:r>
              <a:rPr lang="en-US" sz="2800" u="sng" dirty="0" smtClean="0">
                <a:solidFill>
                  <a:srgbClr val="000000"/>
                </a:solidFill>
              </a:rPr>
              <a:t>sensory nerves</a:t>
            </a:r>
          </a:p>
          <a:p>
            <a:pPr marL="342900" lvl="0" indent="-342900">
              <a:lnSpc>
                <a:spcPct val="115000"/>
              </a:lnSpc>
              <a:buSzPct val="103000"/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send the message to the brain</a:t>
            </a:r>
            <a:endParaRPr lang="en" sz="2400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22600" y="3074714"/>
            <a:ext cx="981709" cy="2382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562600" y="3100114"/>
            <a:ext cx="981709" cy="2382"/>
          </a:xfrm>
          <a:prstGeom prst="straightConnector1">
            <a:avLst/>
          </a:prstGeom>
          <a:ln>
            <a:solidFill>
              <a:srgbClr val="000000"/>
            </a:solidFill>
            <a:headEnd type="triangle" w="lg" len="lg"/>
            <a:tailEnd type="non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50891" y="3180683"/>
            <a:ext cx="3483609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SzPct val="103000"/>
            </a:pPr>
            <a:r>
              <a:rPr lang="en-US" sz="2800" u="sng" dirty="0" smtClean="0">
                <a:solidFill>
                  <a:srgbClr val="000000"/>
                </a:solidFill>
              </a:rPr>
              <a:t>motor nerves</a:t>
            </a:r>
          </a:p>
          <a:p>
            <a:pPr marL="342900" lvl="0" indent="-342900">
              <a:lnSpc>
                <a:spcPct val="115000"/>
              </a:lnSpc>
              <a:buSzPct val="103000"/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send the message to the body</a:t>
            </a:r>
            <a:endParaRPr lang="en" sz="2400" dirty="0">
              <a:solidFill>
                <a:srgbClr val="000000"/>
              </a:solidFill>
            </a:endParaRPr>
          </a:p>
        </p:txBody>
      </p:sp>
      <p:pic>
        <p:nvPicPr>
          <p:cNvPr id="10" name="Picture 9" descr="BodySysT4-slid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589" y="1704975"/>
            <a:ext cx="2214811" cy="45035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739780" y="2311400"/>
            <a:ext cx="7422087" cy="977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sensory nerve</a:t>
            </a:r>
          </a:p>
          <a:p>
            <a:pPr indent="27432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message to the brain</a:t>
            </a:r>
          </a:p>
          <a:p>
            <a:pPr indent="27432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indent="27432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indent="27432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indent="274320"/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800" u="sng" dirty="0" smtClean="0">
                <a:solidFill>
                  <a:srgbClr val="000000"/>
                </a:solidFill>
              </a:rPr>
              <a:t>motor nerve</a:t>
            </a:r>
          </a:p>
          <a:p>
            <a:pPr indent="27432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message to the muscle</a:t>
            </a:r>
          </a:p>
          <a:p>
            <a:pPr indent="27432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90931"/>
            <a:ext cx="8229600" cy="737870"/>
          </a:xfrm>
        </p:spPr>
        <p:txBody>
          <a:bodyPr/>
          <a:lstStyle/>
          <a:p>
            <a:r>
              <a:rPr lang="en-US" dirty="0" smtClean="0"/>
              <a:t>Sensory and Motor Nerves</a:t>
            </a:r>
          </a:p>
        </p:txBody>
      </p:sp>
      <p:pic>
        <p:nvPicPr>
          <p:cNvPr id="6" name="Picture 5" descr="BodySysT4-slid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432" y="1612900"/>
            <a:ext cx="4596368" cy="4510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5900" y="1090930"/>
            <a:ext cx="8229600" cy="4990597"/>
          </a:xfrm>
        </p:spPr>
        <p:txBody>
          <a:bodyPr/>
          <a:lstStyle/>
          <a:p>
            <a:r>
              <a:rPr lang="en-US" dirty="0" smtClean="0"/>
              <a:t>Sensory Nerves versus Motor Nerves</a:t>
            </a:r>
          </a:p>
          <a:p>
            <a:endParaRPr lang="en-US" dirty="0" smtClean="0"/>
          </a:p>
        </p:txBody>
      </p:sp>
      <p:pic>
        <p:nvPicPr>
          <p:cNvPr id="5" name="Picture 4" descr="BodySysT4-slid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631160"/>
            <a:ext cx="6438900" cy="45947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dySysT4-slid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2200274"/>
            <a:ext cx="7061200" cy="308487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Neuron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01681" y="5428028"/>
            <a:ext cx="2092320" cy="7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message in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886580" y="2743200"/>
            <a:ext cx="2092320" cy="7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message out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dySysT4-slid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705100"/>
            <a:ext cx="8535636" cy="263559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Neuron Pathway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892180" y="1591733"/>
            <a:ext cx="7422087" cy="148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 smtClean="0">
                <a:solidFill>
                  <a:srgbClr val="1C1C10"/>
                </a:solidFill>
              </a:rPr>
              <a:t>One nerve attached to another neuron attached to another nerve</a:t>
            </a:r>
            <a:endParaRPr lang="en-US" sz="2800" dirty="0">
              <a:solidFill>
                <a:srgbClr val="1C1C10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179641" y="5340693"/>
            <a:ext cx="1808159" cy="7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neuron 1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976941" y="5340693"/>
            <a:ext cx="1808159" cy="7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neuron 2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990000"/>
      </a:dk1>
      <a:lt1>
        <a:sysClr val="window" lastClr="FFFFFF"/>
      </a:lt1>
      <a:dk2>
        <a:srgbClr val="CCCCCC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2304</TotalTime>
  <Words>338</Words>
  <Application>Microsoft Macintosh PowerPoint</Application>
  <PresentationFormat>On-screen Show (4:3)</PresentationFormat>
  <Paragraphs>77</Paragraphs>
  <Slides>14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Learning in Motion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 Rossi</dc:creator>
  <cp:lastModifiedBy>Olga Sidoran</cp:lastModifiedBy>
  <cp:revision>77</cp:revision>
  <cp:lastPrinted>2016-07-25T20:48:09Z</cp:lastPrinted>
  <dcterms:created xsi:type="dcterms:W3CDTF">2017-02-07T23:38:32Z</dcterms:created>
  <dcterms:modified xsi:type="dcterms:W3CDTF">2017-02-07T23:39:02Z</dcterms:modified>
</cp:coreProperties>
</file>