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9" r:id="rId3"/>
    <p:sldId id="266" r:id="rId4"/>
    <p:sldId id="267" r:id="rId5"/>
    <p:sldId id="280" r:id="rId6"/>
    <p:sldId id="268" r:id="rId7"/>
    <p:sldId id="270" r:id="rId8"/>
    <p:sldId id="265" r:id="rId9"/>
    <p:sldId id="269" r:id="rId10"/>
    <p:sldId id="271" r:id="rId11"/>
    <p:sldId id="282" r:id="rId12"/>
    <p:sldId id="281" r:id="rId13"/>
    <p:sldId id="283" r:id="rId14"/>
    <p:sldId id="284" r:id="rId15"/>
    <p:sldId id="285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 Paul" initials="LP" lastIdx="22" clrIdx="0"/>
  <p:cmAuthor id="1" name="Olga Sidoran" initials="O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2B"/>
    <a:srgbClr val="858D00"/>
    <a:srgbClr val="A51919"/>
    <a:srgbClr val="8C1515"/>
    <a:srgbClr val="010000"/>
    <a:srgbClr val="BD9869"/>
    <a:srgbClr val="9B6C34"/>
    <a:srgbClr val="000000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87274" autoAdjust="0"/>
  </p:normalViewPr>
  <p:slideViewPr>
    <p:cSldViewPr snapToGrid="0" snapToObjects="1">
      <p:cViewPr>
        <p:scale>
          <a:sx n="150" d="100"/>
          <a:sy n="150" d="100"/>
        </p:scale>
        <p:origin x="-672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3CEEC-AD38-EC40-8D28-7E9B5B717D1D}" type="datetimeFigureOut">
              <a:rPr lang="en-US" smtClean="0"/>
              <a:pPr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2E4E8-D9CD-6F40-BB10-10243EC9F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94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D475-20DB-F744-B7C3-CEAE4B9C6A4D}" type="datetimeFigureOut">
              <a:rPr lang="en-US" smtClean="0"/>
              <a:pPr/>
              <a:t>11/30/16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AEF0-1A53-9246-A88C-0397E118A0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ygroundCover4Powerpoint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68" y="-25401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-Playground-Task1-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401"/>
            <a:ext cx="9144000" cy="685800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6630"/>
            <a:ext cx="8229600" cy="5157470"/>
          </a:xfrm>
        </p:spPr>
        <p:txBody>
          <a:bodyPr/>
          <a:lstStyle>
            <a:lvl1pPr>
              <a:defRPr sz="3000">
                <a:solidFill>
                  <a:srgbClr val="A51919"/>
                </a:solidFill>
              </a:defRPr>
            </a:lvl1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08734" y="209470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 Started on the Culminating</a:t>
            </a:r>
            <a:r>
              <a:rPr lang="en-US" baseline="0" dirty="0" smtClean="0">
                <a:solidFill>
                  <a:schemeClr val="bg1"/>
                </a:solidFill>
              </a:rPr>
              <a:t> Project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00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674553" y="23835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Arrow 15"/>
          <p:cNvSpPr/>
          <p:nvPr/>
        </p:nvSpPr>
        <p:spPr>
          <a:xfrm>
            <a:off x="3809023" y="2057398"/>
            <a:ext cx="2206543" cy="1568841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Name and Model Number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800" y="1676400"/>
            <a:ext cx="386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/>
            <a:r>
              <a:rPr lang="en-US" sz="2400" dirty="0" smtClean="0">
                <a:solidFill>
                  <a:srgbClr val="000000"/>
                </a:solidFill>
              </a:rPr>
              <a:t>Carefully record the name and model number or web page for each item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you want to consider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using in your playground.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4553" y="2408955"/>
            <a:ext cx="42164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Voltage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3D-1811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Ages: 5–12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Capacity: </a:t>
            </a:r>
            <a:r>
              <a:rPr lang="en-US" sz="24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Use Zone: </a:t>
            </a:r>
            <a:r>
              <a:rPr lang="en-US" sz="2400" dirty="0" smtClean="0">
                <a:solidFill>
                  <a:srgbClr val="000000"/>
                </a:solidFill>
              </a:rPr>
              <a:t>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Fall Height: </a:t>
            </a:r>
            <a:r>
              <a:rPr lang="en-US" sz="24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2400" dirty="0" smtClean="0">
                <a:solidFill>
                  <a:srgbClr val="000000"/>
                </a:solidFill>
              </a:rPr>
              <a:t>$22,600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0700" y="2816136"/>
            <a:ext cx="40513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Provide the age range suggested for this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playground item</a:t>
            </a:r>
            <a:r>
              <a:rPr lang="en-US" sz="2400" dirty="0" smtClean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4553" y="23327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3923323" y="2971800"/>
            <a:ext cx="2477477" cy="832238"/>
          </a:xfrm>
          <a:prstGeom prst="leftArrow">
            <a:avLst>
              <a:gd name="adj1" fmla="val 50000"/>
              <a:gd name="adj2" fmla="val 8204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4553" y="2383555"/>
            <a:ext cx="42164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Voltage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3D-1811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Ages:</a:t>
            </a:r>
            <a:r>
              <a:rPr lang="en-US" sz="2400" dirty="0" smtClean="0">
                <a:solidFill>
                  <a:schemeClr val="bg1"/>
                </a:solidFill>
              </a:rPr>
              <a:t> 5–12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Capacity: </a:t>
            </a:r>
            <a:r>
              <a:rPr lang="en-US" sz="24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Use Zone: </a:t>
            </a:r>
            <a:r>
              <a:rPr lang="en-US" sz="2400" dirty="0" smtClean="0">
                <a:solidFill>
                  <a:srgbClr val="000000"/>
                </a:solidFill>
              </a:rPr>
              <a:t>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Fall Height: </a:t>
            </a:r>
            <a:r>
              <a:rPr lang="en-US" sz="24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2400" dirty="0" smtClean="0">
                <a:solidFill>
                  <a:srgbClr val="000000"/>
                </a:solidFill>
              </a:rPr>
              <a:t>$22,600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Capacity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800" y="1860335"/>
            <a:ext cx="38481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Capacity</a:t>
            </a:r>
            <a:r>
              <a:rPr lang="en-US" sz="2400" dirty="0" smtClean="0">
                <a:solidFill>
                  <a:srgbClr val="000000"/>
                </a:solidFill>
              </a:rPr>
              <a:t> is the number of people that can be on this item at one time.</a:t>
            </a:r>
          </a:p>
          <a:p>
            <a:pPr marL="347472" indent="-347472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How might the capacity of a playground item affect your decisions as you plan your playground?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674553" y="23327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3923322" y="3327400"/>
            <a:ext cx="2674327" cy="832238"/>
          </a:xfrm>
          <a:prstGeom prst="leftArrow">
            <a:avLst>
              <a:gd name="adj1" fmla="val 50000"/>
              <a:gd name="adj2" fmla="val 8204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74553" y="2383555"/>
            <a:ext cx="421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Voltage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3D-1811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Ages:</a:t>
            </a:r>
            <a:r>
              <a:rPr lang="en-US" sz="2400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Capacity: </a:t>
            </a:r>
            <a:r>
              <a:rPr lang="en-US" sz="2400" dirty="0" smtClean="0">
                <a:solidFill>
                  <a:schemeClr val="bg1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Use Zone: </a:t>
            </a:r>
            <a:r>
              <a:rPr lang="en-US" sz="2400" dirty="0" smtClean="0">
                <a:solidFill>
                  <a:srgbClr val="000000"/>
                </a:solidFill>
              </a:rPr>
              <a:t>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Fall Height: </a:t>
            </a:r>
            <a:r>
              <a:rPr lang="en-US" sz="24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2400" dirty="0" smtClean="0">
                <a:solidFill>
                  <a:srgbClr val="000000"/>
                </a:solidFill>
              </a:rPr>
              <a:t>$22,600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Use Zone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800" y="1949235"/>
            <a:ext cx="40259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Use zone </a:t>
            </a:r>
            <a:r>
              <a:rPr lang="en-US" sz="2400" dirty="0" smtClean="0">
                <a:solidFill>
                  <a:srgbClr val="000000"/>
                </a:solidFill>
              </a:rPr>
              <a:t>is the rectangular space around this item that is required for students to play on.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does 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mean?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is the area of this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use zone?</a:t>
            </a:r>
            <a:endParaRPr lang="en-US" sz="24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674553" y="23327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923322" y="3683000"/>
            <a:ext cx="3423628" cy="832238"/>
          </a:xfrm>
          <a:prstGeom prst="leftArrow">
            <a:avLst>
              <a:gd name="adj1" fmla="val 50000"/>
              <a:gd name="adj2" fmla="val 8204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4553" y="2383555"/>
            <a:ext cx="421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Voltage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3D-1811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Ages:</a:t>
            </a:r>
            <a:r>
              <a:rPr lang="en-US" sz="2400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Capacity: </a:t>
            </a:r>
            <a:r>
              <a:rPr lang="en-US" sz="24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Use Zone: </a:t>
            </a:r>
            <a:r>
              <a:rPr lang="en-US" sz="2400" dirty="0" smtClean="0">
                <a:solidFill>
                  <a:schemeClr val="bg1"/>
                </a:solidFill>
              </a:rPr>
              <a:t>36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chemeClr val="bg1"/>
                </a:solidFill>
              </a:rPr>
              <a:t> x 26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Fall Height: </a:t>
            </a:r>
            <a:r>
              <a:rPr lang="en-US" sz="24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2400" dirty="0" smtClean="0">
                <a:solidFill>
                  <a:srgbClr val="000000"/>
                </a:solidFill>
              </a:rPr>
              <a:t>$22,600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Fall Height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800" y="1860335"/>
            <a:ext cx="38481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Fall height </a:t>
            </a:r>
            <a:r>
              <a:rPr lang="en-US" sz="2400" dirty="0" smtClean="0">
                <a:solidFill>
                  <a:srgbClr val="000000"/>
                </a:solidFill>
              </a:rPr>
              <a:t>is the greatest distance a student could possibly fall if they were to fall off this equipment.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does 96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′′</a:t>
            </a:r>
            <a:r>
              <a:rPr lang="en-US" sz="2400" dirty="0" smtClean="0">
                <a:solidFill>
                  <a:srgbClr val="000000"/>
                </a:solidFill>
              </a:rPr>
              <a:t> mean?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Why do you think the fall height is important?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4553" y="23327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923322" y="4044950"/>
            <a:ext cx="3029928" cy="832238"/>
          </a:xfrm>
          <a:prstGeom prst="leftArrow">
            <a:avLst>
              <a:gd name="adj1" fmla="val 50000"/>
              <a:gd name="adj2" fmla="val 8204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4553" y="2383555"/>
            <a:ext cx="421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Voltage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3D-1811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Ages:</a:t>
            </a:r>
            <a:r>
              <a:rPr lang="en-US" sz="2400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Capacity: </a:t>
            </a:r>
            <a:r>
              <a:rPr lang="en-US" sz="24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Use Zone: </a:t>
            </a:r>
            <a:r>
              <a:rPr lang="en-US" sz="2400" dirty="0" smtClean="0">
                <a:solidFill>
                  <a:srgbClr val="000000"/>
                </a:solidFill>
              </a:rPr>
              <a:t>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Fall Height: </a:t>
            </a:r>
            <a:r>
              <a:rPr lang="en-US" sz="2400" dirty="0" smtClean="0">
                <a:solidFill>
                  <a:schemeClr val="bg1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2400" dirty="0" smtClean="0">
                <a:solidFill>
                  <a:srgbClr val="000000"/>
                </a:solidFill>
              </a:rPr>
              <a:t>$22,600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6743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Information: Price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800" y="3451962"/>
            <a:ext cx="38481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Price</a:t>
            </a:r>
            <a:r>
              <a:rPr lang="en-US" sz="2400" dirty="0" smtClean="0">
                <a:solidFill>
                  <a:srgbClr val="000000"/>
                </a:solidFill>
              </a:rPr>
              <a:t> is the cost to purchase this item.</a:t>
            </a:r>
          </a:p>
          <a:p>
            <a:pPr marL="347472" indent="-347472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is the price for this system?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4553" y="2332754"/>
            <a:ext cx="4216400" cy="284884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3923321" y="4438650"/>
            <a:ext cx="4967631" cy="832238"/>
          </a:xfrm>
          <a:prstGeom prst="leftArrow">
            <a:avLst>
              <a:gd name="adj1" fmla="val 50000"/>
              <a:gd name="adj2" fmla="val 8204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4553" y="2383555"/>
            <a:ext cx="421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Voltage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3D-1811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Ages:</a:t>
            </a:r>
            <a:r>
              <a:rPr lang="en-US" sz="2400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Capacity: </a:t>
            </a:r>
            <a:r>
              <a:rPr lang="en-US" sz="24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Use Zone: </a:t>
            </a:r>
            <a:r>
              <a:rPr lang="en-US" sz="2400" dirty="0" smtClean="0">
                <a:solidFill>
                  <a:srgbClr val="000000"/>
                </a:solidFill>
              </a:rPr>
              <a:t>36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2400" dirty="0" smtClean="0">
                <a:solidFill>
                  <a:srgbClr val="000000"/>
                </a:solidFill>
              </a:rPr>
              <a:t> x 26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Fall Height: </a:t>
            </a:r>
            <a:r>
              <a:rPr lang="en-US" sz="24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Approximate List Price: </a:t>
            </a:r>
            <a:r>
              <a:rPr lang="en-US" sz="2400" dirty="0" smtClean="0">
                <a:solidFill>
                  <a:schemeClr val="bg1"/>
                </a:solidFill>
              </a:rPr>
              <a:t>$22,600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Organizing and Recording Critical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533539"/>
            <a:ext cx="42672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Each team will use the Playground Information Table to record and organize the critical information.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Examine the table.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information is provided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from our example? 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7472" indent="-347472">
              <a:spcAft>
                <a:spcPts val="600"/>
              </a:spcAft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5493101"/>
            <a:ext cx="6515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Which columns require your team to complete a calculation or make a decision?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694" y="3632541"/>
            <a:ext cx="2888106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Voltage</a:t>
            </a:r>
          </a:p>
          <a:p>
            <a:r>
              <a:rPr lang="en-US" sz="1600" dirty="0" smtClean="0"/>
              <a:t>3D-1811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Ages:</a:t>
            </a:r>
            <a:r>
              <a:rPr lang="en-US" sz="1600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Capacity: </a:t>
            </a:r>
            <a:r>
              <a:rPr lang="en-US" sz="1600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Use Zone: </a:t>
            </a:r>
            <a:r>
              <a:rPr lang="en-US" sz="1600" dirty="0" smtClean="0">
                <a:solidFill>
                  <a:srgbClr val="000000"/>
                </a:solidFill>
              </a:rPr>
              <a:t>36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r>
              <a:rPr lang="en-US" sz="1600" dirty="0" smtClean="0">
                <a:solidFill>
                  <a:srgbClr val="000000"/>
                </a:solidFill>
              </a:rPr>
              <a:t> x 26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Fall Height: </a:t>
            </a:r>
            <a:r>
              <a:rPr lang="en-US" sz="1600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sz="1600" dirty="0" smtClean="0">
                <a:solidFill>
                  <a:srgbClr val="000000"/>
                </a:solidFill>
              </a:rPr>
              <a:t>$22,600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6-11-18 at 3.14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43" y="1635139"/>
            <a:ext cx="4430221" cy="2361127"/>
          </a:xfrm>
          <a:prstGeom prst="rect">
            <a:avLst/>
          </a:prstGeom>
          <a:ln w="12700" cap="flat" cmpd="sng" algn="ctr">
            <a:solidFill>
              <a:srgbClr val="99323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6316137" y="3973208"/>
            <a:ext cx="2742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STUDENT EDITION</a:t>
            </a:r>
            <a:endParaRPr lang="en-US" sz="8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0430"/>
            <a:ext cx="8483600" cy="5157470"/>
          </a:xfrm>
        </p:spPr>
        <p:txBody>
          <a:bodyPr/>
          <a:lstStyle/>
          <a:p>
            <a:pPr marL="0" indent="0"/>
            <a:r>
              <a:rPr lang="en-US" dirty="0" smtClean="0"/>
              <a:t>Consider Your Team Roles as You Make Decisions</a:t>
            </a:r>
          </a:p>
          <a:p>
            <a:pPr marL="0" indent="0"/>
            <a:endParaRPr lang="en-US" sz="2800" b="0" dirty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464587"/>
            <a:ext cx="848360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Budget Specialist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Why should we choose one material or piece of equipment over another?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How much does that material or equipment cost?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Public Interest Specialist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Is this equipment or activity fun?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Does it promote safety?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Does it promote fitness?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Environmental Area Specialist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How much space will this item use within our playground?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Is there another item we could use that takes up less space but is just as fun, safe, or fitness promoting?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Safety Specialist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is the fall height for every item we select?</a:t>
            </a:r>
          </a:p>
          <a:p>
            <a:pPr marL="347472" indent="-347472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is the use zone for every item we want to include in the playground?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for Remainder of Class</a:t>
            </a:r>
          </a:p>
          <a:p>
            <a:pPr>
              <a:buFont typeface="Arial"/>
              <a:buChar char="•"/>
            </a:pPr>
            <a:r>
              <a:rPr lang="en-US" sz="2800" b="0" dirty="0" smtClean="0">
                <a:solidFill>
                  <a:srgbClr val="000000"/>
                </a:solidFill>
              </a:rPr>
              <a:t>Research and review playground systems, individual features, and activities.</a:t>
            </a:r>
          </a:p>
          <a:p>
            <a:pPr>
              <a:buFont typeface="Arial"/>
              <a:buChar char="•"/>
            </a:pPr>
            <a:r>
              <a:rPr lang="en-US" sz="2800" b="0" dirty="0" smtClean="0">
                <a:solidFill>
                  <a:srgbClr val="000000"/>
                </a:solidFill>
              </a:rPr>
              <a:t>Discuss each item you want to include in your playground system.</a:t>
            </a:r>
          </a:p>
          <a:p>
            <a:pPr>
              <a:buFont typeface="Arial"/>
              <a:buChar char="•"/>
            </a:pPr>
            <a:r>
              <a:rPr lang="en-US" sz="2800" b="0" dirty="0" smtClean="0">
                <a:solidFill>
                  <a:srgbClr val="000000"/>
                </a:solidFill>
              </a:rPr>
              <a:t>As your team makes decisions, </a:t>
            </a:r>
            <a:r>
              <a:rPr lang="en-US" sz="2800" dirty="0" smtClean="0">
                <a:solidFill>
                  <a:srgbClr val="000000"/>
                </a:solidFill>
              </a:rPr>
              <a:t>record</a:t>
            </a:r>
            <a:r>
              <a:rPr lang="en-US" sz="2800" b="0" dirty="0" smtClean="0">
                <a:solidFill>
                  <a:srgbClr val="000000"/>
                </a:solidFill>
              </a:rPr>
              <a:t> the model number and other information in your </a:t>
            </a:r>
            <a:r>
              <a:rPr lang="en-US" sz="2800" dirty="0" smtClean="0">
                <a:solidFill>
                  <a:srgbClr val="000000"/>
                </a:solidFill>
              </a:rPr>
              <a:t>Playground Information Table</a:t>
            </a:r>
            <a:r>
              <a:rPr lang="en-US" sz="2800" b="0" dirty="0" smtClean="0">
                <a:solidFill>
                  <a:srgbClr val="000000"/>
                </a:solidFill>
              </a:rPr>
              <a:t> so you can find your choice again when you visit the website in the future.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Your Task</a:t>
            </a:r>
          </a:p>
          <a:p>
            <a:pPr marL="0" indent="0">
              <a:spcAft>
                <a:spcPts val="600"/>
              </a:spcAft>
            </a:pPr>
            <a:r>
              <a:rPr lang="en-US" sz="2800" b="0" dirty="0" smtClean="0">
                <a:solidFill>
                  <a:srgbClr val="000000"/>
                </a:solidFill>
              </a:rPr>
              <a:t>You and your team will design a playground.  </a:t>
            </a:r>
          </a:p>
          <a:p>
            <a:pPr marL="0" indent="0">
              <a:spcAft>
                <a:spcPts val="1200"/>
              </a:spcAft>
            </a:pPr>
            <a:r>
              <a:rPr lang="en-US" sz="2800" b="0" dirty="0" smtClean="0">
                <a:solidFill>
                  <a:srgbClr val="000000"/>
                </a:solidFill>
              </a:rPr>
              <a:t>You will present your playground and highlight why your playground is fun, safe, and promotes fitness. </a:t>
            </a:r>
            <a:endParaRPr lang="en-US" sz="2400" b="0" dirty="0" smtClean="0">
              <a:solidFill>
                <a:srgbClr val="000000"/>
              </a:solidFill>
            </a:endParaRPr>
          </a:p>
          <a:p>
            <a:pPr marL="0" indent="0"/>
            <a:r>
              <a:rPr lang="en-US" sz="2400" dirty="0" smtClean="0">
                <a:solidFill>
                  <a:srgbClr val="000000"/>
                </a:solidFill>
              </a:rPr>
              <a:t>Playground Requirements</a:t>
            </a:r>
          </a:p>
          <a:p>
            <a:pPr lvl="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Playground systems, features, and activities fit within the designated play area.</a:t>
            </a:r>
          </a:p>
          <a:p>
            <a:pPr lvl="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The design includes activities students say are “fun.” </a:t>
            </a:r>
          </a:p>
          <a:p>
            <a:pPr lvl="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The playground includes activities that promote fitness.</a:t>
            </a:r>
          </a:p>
          <a:p>
            <a:pPr lvl="0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</a:rPr>
              <a:t>It meets the ground-cover guidelines for safety.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pPr>
              <a:spcAft>
                <a:spcPts val="1200"/>
              </a:spcAft>
            </a:pPr>
            <a:r>
              <a:rPr lang="en-US" dirty="0" smtClean="0"/>
              <a:t>Playground Equipment</a:t>
            </a:r>
          </a:p>
          <a:p>
            <a:pPr marL="0" indent="0">
              <a:spcAft>
                <a:spcPts val="1200"/>
              </a:spcAft>
            </a:pPr>
            <a:r>
              <a:rPr lang="en-US" sz="2800" b="0" dirty="0" smtClean="0">
                <a:solidFill>
                  <a:srgbClr val="000000"/>
                </a:solidFill>
              </a:rPr>
              <a:t>Describe playground equipment or features that you have seen before.</a:t>
            </a:r>
          </a:p>
          <a:p>
            <a:pPr marL="0" indent="0"/>
            <a:r>
              <a:rPr lang="en-US" sz="2800" b="0" dirty="0" smtClean="0">
                <a:solidFill>
                  <a:srgbClr val="000000"/>
                </a:solidFill>
              </a:rPr>
              <a:t>What do you think is the difference between an individual feature and a playground system?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27870334_X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2" y="1381374"/>
            <a:ext cx="5301252" cy="35120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Playground System</a:t>
            </a:r>
          </a:p>
          <a:p>
            <a:pPr lvl="0">
              <a:buFont typeface="Arial"/>
              <a:buChar char="•"/>
            </a:pP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5776214" y="2010552"/>
            <a:ext cx="2910586" cy="321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Describe this structure.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do you think makes this a system rather than an individual feature?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87901143_XX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32" y="1680351"/>
            <a:ext cx="6670202" cy="44537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Individual Feature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5776214" y="2010552"/>
            <a:ext cx="2910586" cy="321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Describe this structure.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do you think makes this an individual feature rather than a system?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Considerations for Your Team</a:t>
            </a:r>
          </a:p>
          <a:p>
            <a:pPr>
              <a:spcAft>
                <a:spcPts val="2400"/>
              </a:spcAft>
            </a:pPr>
            <a:endParaRPr lang="en-US" dirty="0" smtClean="0"/>
          </a:p>
          <a:p>
            <a:pPr>
              <a:spcAft>
                <a:spcPts val="2400"/>
              </a:spcAft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2300" y="1993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830279"/>
            <a:ext cx="84201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  Your ideal playground must include at least one of each:</a:t>
            </a:r>
          </a:p>
          <a:p>
            <a:pPr lvl="1">
              <a:buFont typeface="Lucida Grande"/>
              <a:buChar char="–"/>
            </a:pPr>
            <a:r>
              <a:rPr lang="en-US" sz="2400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A playground system</a:t>
            </a:r>
          </a:p>
          <a:p>
            <a:pPr lvl="1">
              <a:buFont typeface="Lucida Grande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   An individual feature </a:t>
            </a:r>
            <a:r>
              <a:rPr lang="en-US" sz="2000" smtClean="0">
                <a:solidFill>
                  <a:srgbClr val="000000"/>
                </a:solidFill>
              </a:rPr>
              <a:t>(</a:t>
            </a:r>
            <a:r>
              <a:rPr lang="en-US" sz="2000" smtClean="0">
                <a:solidFill>
                  <a:srgbClr val="000000"/>
                </a:solidFill>
              </a:rPr>
              <a:t>stand-alone </a:t>
            </a:r>
            <a:r>
              <a:rPr lang="en-US" sz="2000" dirty="0" smtClean="0">
                <a:solidFill>
                  <a:srgbClr val="000000"/>
                </a:solidFill>
              </a:rPr>
              <a:t>slide, swings, sandbox, etc.)</a:t>
            </a:r>
          </a:p>
          <a:p>
            <a:pPr lvl="1">
              <a:spcAft>
                <a:spcPts val="1200"/>
              </a:spcAft>
              <a:buFont typeface="Lucida Grande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   An activity (tennis, basketball, soccer, horseshoes, etc.)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  How might you decide what to include in your playground?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  Can you think of anything that may limit your choices?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3098925_play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919" y="919037"/>
            <a:ext cx="2177981" cy="3276071"/>
          </a:xfrm>
          <a:prstGeom prst="rect">
            <a:avLst/>
          </a:prstGeom>
        </p:spPr>
      </p:pic>
      <p:pic>
        <p:nvPicPr>
          <p:cNvPr id="12" name="Picture 11" descr="iStock_56150428_XX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0" y="3369253"/>
            <a:ext cx="4185600" cy="2790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4295181" cy="51574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Use 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2380" y="4305179"/>
            <a:ext cx="4328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Use Zones</a:t>
            </a:r>
          </a:p>
          <a:p>
            <a:pPr marL="285750" indent="-285750">
              <a:buFont typeface="Lucida Grande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Use zones include the area under and around the equipment.  </a:t>
            </a:r>
          </a:p>
          <a:p>
            <a:pPr marL="285750" indent="-285750">
              <a:buFont typeface="Lucida Grande"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This area must be clear of all obstacles and have soft landing material to protect from falls.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000" y="1473200"/>
            <a:ext cx="5032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Playground systems, individual  features, and activities have a “use zone.”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Examine both pictures.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What do you think is the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use zone?</a:t>
            </a:r>
          </a:p>
        </p:txBody>
      </p:sp>
      <p:sp>
        <p:nvSpPr>
          <p:cNvPr id="16" name="Right Arrow 15"/>
          <p:cNvSpPr/>
          <p:nvPr/>
        </p:nvSpPr>
        <p:spPr>
          <a:xfrm rot="18873514">
            <a:off x="5226118" y="3921551"/>
            <a:ext cx="863600" cy="54711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10360427">
            <a:off x="2837624" y="5575602"/>
            <a:ext cx="1939913" cy="54711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57200" y="976630"/>
            <a:ext cx="8229600" cy="51574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Area of Use Zone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17813" y="1687830"/>
            <a:ext cx="3686487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This is a top view of a system.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is the general shape of the use zone for this system?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What is the area of the use zone for this playground system?</a:t>
            </a:r>
          </a:p>
          <a:p>
            <a:pPr marL="347472" indent="-347472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Explain your process for determing the area.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playground pl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54" y="2110317"/>
            <a:ext cx="475386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531993" y="3632200"/>
            <a:ext cx="3425739" cy="20928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6" y="976630"/>
            <a:ext cx="8445504" cy="515747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Critical Information for Each System and Feature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1994" y="3632200"/>
            <a:ext cx="3425738" cy="2092881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Voltage</a:t>
            </a:r>
          </a:p>
          <a:p>
            <a:r>
              <a:rPr lang="en-US" sz="2000" dirty="0" smtClean="0"/>
              <a:t>3D-1811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Ages:</a:t>
            </a:r>
            <a:r>
              <a:rPr lang="en-US" dirty="0" smtClean="0">
                <a:solidFill>
                  <a:srgbClr val="000000"/>
                </a:solidFill>
              </a:rPr>
              <a:t> 5–12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Capacity: </a:t>
            </a:r>
            <a:r>
              <a:rPr lang="en-US" dirty="0" smtClean="0">
                <a:solidFill>
                  <a:srgbClr val="000000"/>
                </a:solidFill>
              </a:rPr>
              <a:t>47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Use Zone: </a:t>
            </a:r>
            <a:r>
              <a:rPr lang="en-US" dirty="0" smtClean="0">
                <a:solidFill>
                  <a:srgbClr val="000000"/>
                </a:solidFill>
              </a:rPr>
              <a:t>36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′ </a:t>
            </a:r>
            <a:r>
              <a:rPr lang="en-US" dirty="0" smtClean="0">
                <a:solidFill>
                  <a:srgbClr val="000000"/>
                </a:solidFill>
              </a:rPr>
              <a:t>x 26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′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Fall Height: </a:t>
            </a:r>
            <a:r>
              <a:rPr lang="en-US" dirty="0" smtClean="0">
                <a:solidFill>
                  <a:srgbClr val="000000"/>
                </a:solidFill>
              </a:rPr>
              <a:t>96″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Approximate List Price: </a:t>
            </a:r>
            <a:r>
              <a:rPr lang="en-US" dirty="0" smtClean="0">
                <a:solidFill>
                  <a:srgbClr val="000000"/>
                </a:solidFill>
              </a:rPr>
              <a:t>$22,600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Right Arrow Callout 32"/>
          <p:cNvSpPr/>
          <p:nvPr/>
        </p:nvSpPr>
        <p:spPr>
          <a:xfrm rot="5400000">
            <a:off x="6026151" y="2146300"/>
            <a:ext cx="2057400" cy="20828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358554" y="4678640"/>
            <a:ext cx="209288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57902" y="2369403"/>
            <a:ext cx="1974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does all this mean?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iStock_88963425_XX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8" y="2529444"/>
            <a:ext cx="4800957" cy="31956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</TotalTime>
  <Words>992</Words>
  <Application>Microsoft Macintosh PowerPoint</Application>
  <PresentationFormat>On-screen Show (4:3)</PresentationFormat>
  <Paragraphs>151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Learning in Motion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Rossi</dc:creator>
  <cp:lastModifiedBy>Learning in Motion</cp:lastModifiedBy>
  <cp:revision>34</cp:revision>
  <dcterms:created xsi:type="dcterms:W3CDTF">2016-11-19T00:38:50Z</dcterms:created>
  <dcterms:modified xsi:type="dcterms:W3CDTF">2016-12-01T00:29:33Z</dcterms:modified>
</cp:coreProperties>
</file>