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/>
    <p:restoredTop sz="94628"/>
  </p:normalViewPr>
  <p:slideViewPr>
    <p:cSldViewPr snapToGrid="0" snapToObjects="1">
      <p:cViewPr varScale="1">
        <p:scale>
          <a:sx n="128" d="100"/>
          <a:sy n="128" d="100"/>
        </p:scale>
        <p:origin x="176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* Might also be nice to do a “post” reflection on how confident students feel about the independent/dependent variables after the lesson!  Do this instead of the labeling your axes part?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2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hyperlink" Target="http://youtube.com/v/4cqgApq5KGs" TargetMode="External"/><Relationship Id="rId5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Graphing Stories</a:t>
            </a:r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317700" y="2840050"/>
            <a:ext cx="8508599" cy="784799"/>
          </a:xfrm>
          <a:prstGeom prst="rect">
            <a:avLst/>
          </a:prstGeom>
          <a:ln w="28575" cap="flat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/>
              <a:t>Intro to the Final Product &amp; Video Editing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7199" y="4255751"/>
            <a:ext cx="5689600" cy="7112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0"/>
            <a:ext cx="7772401" cy="1179261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Cognitive Skills and Grading</a:t>
            </a:r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457200" y="1063375"/>
            <a:ext cx="7868400" cy="3849900"/>
          </a:xfrm>
          <a:prstGeom prst="rect">
            <a:avLst/>
          </a:prstGeom>
          <a:ln w="28575" cap="flat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 b="1" u="sng"/>
              <a:t>Making Connections &amp; Inferences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b="1"/>
              <a:t>What it Says: </a:t>
            </a:r>
            <a:r>
              <a:rPr lang="en"/>
              <a:t>Connecting ideas and making inferences based on evidence or reasoning.  </a:t>
            </a:r>
          </a:p>
          <a:p>
            <a:pPr marL="457200" lvl="0" indent="0" rtl="0">
              <a:spcBef>
                <a:spcPts val="0"/>
              </a:spcBef>
              <a:buNone/>
            </a:pPr>
            <a:endParaRPr/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b="1"/>
              <a:t>What that Means for Graphing Stories:</a:t>
            </a:r>
            <a:r>
              <a:rPr lang="en"/>
              <a:t> You have 3 elements that give information about your situation.  Your explanation should include a description of how the different representations are connect, using evidence.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Cognitive Skills and Grading</a:t>
            </a:r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457200" y="1063375"/>
            <a:ext cx="8115300" cy="3849900"/>
          </a:xfrm>
          <a:prstGeom prst="rect">
            <a:avLst/>
          </a:prstGeom>
          <a:ln w="28575" cap="flat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 b="1" u="sng"/>
              <a:t>Modeling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b="1"/>
              <a:t>What it Says:</a:t>
            </a:r>
            <a:r>
              <a:rPr lang="en"/>
              <a:t> Representing and translating concepts with models, visual representations or symbols.</a:t>
            </a:r>
          </a:p>
          <a:p>
            <a:pPr marL="457200" lvl="0" indent="0" rtl="0">
              <a:spcBef>
                <a:spcPts val="0"/>
              </a:spcBef>
              <a:buNone/>
            </a:pPr>
            <a:r>
              <a:rPr lang="en"/>
              <a:t>  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b="1"/>
              <a:t>What that Means for Graphing Stories:</a:t>
            </a:r>
            <a:r>
              <a:rPr lang="en"/>
              <a:t> Your graph and any other visual representations need to appropriately and accurately represent your situation.</a:t>
            </a: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Cognitive Skills and Grading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457200" y="1063375"/>
            <a:ext cx="8057400" cy="3849900"/>
          </a:xfrm>
          <a:prstGeom prst="rect">
            <a:avLst/>
          </a:prstGeom>
          <a:ln w="28575" cap="flat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b="1" u="sng"/>
              <a:t>Precision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b="1" u="sng"/>
              <a:t>What it Says:</a:t>
            </a:r>
            <a:r>
              <a:rPr lang="en" b="1"/>
              <a:t> </a:t>
            </a:r>
            <a:r>
              <a:rPr lang="en"/>
              <a:t>Expressing ideas and information with exactness, specificity, and refinement  </a:t>
            </a:r>
          </a:p>
          <a:p>
            <a:pPr marL="457200" lvl="0" indent="0" rtl="0">
              <a:spcBef>
                <a:spcPts val="0"/>
              </a:spcBef>
              <a:buNone/>
            </a:pPr>
            <a:endParaRPr/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b="1" u="sng"/>
              <a:t>What that Means for Graphing Stories:</a:t>
            </a:r>
            <a:r>
              <a:rPr lang="en"/>
              <a:t> Your graph needs to be accurately created, labeled, and as detailed as possible. Your graph explanation needs to use appropriate, specific, and descriptive language.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Yes and ….</a:t>
            </a:r>
          </a:p>
        </p:txBody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457200" y="1063375"/>
            <a:ext cx="8229600" cy="3849900"/>
          </a:xfrm>
          <a:prstGeom prst="rect">
            <a:avLst/>
          </a:prstGeom>
          <a:ln w="28575" cap="flat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Taking turns with a neighbor, building on an idea.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You will take turns adding on to the conversation by starting your statement with “Yes, and”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The student with the shortest last name will start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Yes and ….</a:t>
            </a:r>
          </a:p>
        </p:txBody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628200"/>
          </a:xfrm>
          <a:prstGeom prst="rect">
            <a:avLst/>
          </a:prstGeom>
          <a:ln w="28575" cap="flat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  <a:p>
            <a:pPr lvl="0" algn="ctr" rtl="0">
              <a:spcBef>
                <a:spcPts val="0"/>
              </a:spcBef>
              <a:buNone/>
            </a:pPr>
            <a:r>
              <a:rPr lang="en" b="1" i="1"/>
              <a:t>Describe in your own words the final product for this project.</a:t>
            </a:r>
          </a:p>
          <a:p>
            <a:pPr lvl="0" algn="ctr" rtl="0">
              <a:spcBef>
                <a:spcPts val="0"/>
              </a:spcBef>
              <a:buNone/>
            </a:pPr>
            <a:endParaRPr b="1" i="1"/>
          </a:p>
          <a:p>
            <a:pPr lvl="0" algn="ctr" rtl="0">
              <a:spcBef>
                <a:spcPts val="0"/>
              </a:spcBef>
              <a:buNone/>
            </a:pPr>
            <a:r>
              <a:rPr lang="en" i="1"/>
              <a:t>Remember to continue ADDING to the conversation instead of repeating what has been said.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Break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457200" y="1063375"/>
            <a:ext cx="8229600" cy="1682699"/>
          </a:xfrm>
          <a:prstGeom prst="rect">
            <a:avLst/>
          </a:prstGeom>
          <a:ln w="28575" cap="flat">
            <a:solidFill>
              <a:srgbClr val="99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4-minute in class break!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Suggestion: Stand up, stretch, and high-five someone across the room from you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  <p:pic>
        <p:nvPicPr>
          <p:cNvPr id="110" name="Shape 1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86512" y="2831397"/>
            <a:ext cx="2891224" cy="2161174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Shape 111">
            <a:hlinkClick r:id="rId4"/>
          </p:cNvPr>
          <p:cNvSpPr/>
          <p:nvPr/>
        </p:nvSpPr>
        <p:spPr>
          <a:xfrm>
            <a:off x="1013474" y="2926050"/>
            <a:ext cx="2629174" cy="1971874"/>
          </a:xfrm>
          <a:prstGeom prst="rect">
            <a:avLst/>
          </a:prstGeom>
          <a:blipFill>
            <a:blip r:embed="rId5">
              <a:alphaModFix/>
            </a:blip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Video Analysis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457200" y="911650"/>
            <a:ext cx="8229600" cy="4014299"/>
          </a:xfrm>
          <a:prstGeom prst="rect">
            <a:avLst/>
          </a:prstGeom>
          <a:ln w="28575" cap="flat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93700" rtl="0">
              <a:spcBef>
                <a:spcPts val="0"/>
              </a:spcBef>
              <a:buClr>
                <a:schemeClr val="dk1"/>
              </a:buClr>
              <a:buSzPct val="86666"/>
              <a:buFont typeface="Arial"/>
              <a:buChar char="●"/>
            </a:pPr>
            <a:r>
              <a:rPr lang="en"/>
              <a:t>How can we best record the data we are interested in collecting from our video?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What strategies can we use?  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What tools do we need?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Independent Practice &amp; Set Up</a:t>
            </a:r>
          </a:p>
        </p:txBody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457200" y="911650"/>
            <a:ext cx="8229600" cy="4014299"/>
          </a:xfrm>
          <a:prstGeom prst="rect">
            <a:avLst/>
          </a:prstGeom>
          <a:ln w="28575" cap="flat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/>
              <a:t>Getting set up with our Technology:</a:t>
            </a:r>
          </a:p>
          <a:p>
            <a:pPr rtl="0">
              <a:spcBef>
                <a:spcPts val="0"/>
              </a:spcBef>
              <a:buNone/>
            </a:pPr>
            <a:r>
              <a:rPr lang="en" b="1" dirty="0">
                <a:latin typeface="Verdana"/>
                <a:ea typeface="Verdana"/>
                <a:cs typeface="Verdana"/>
                <a:sym typeface="Verdana"/>
              </a:rPr>
              <a:t>tinyurl.com/</a:t>
            </a:r>
            <a:r>
              <a:rPr lang="en" b="1" dirty="0" err="1">
                <a:latin typeface="Verdana"/>
                <a:ea typeface="Verdana"/>
                <a:cs typeface="Verdana"/>
                <a:sym typeface="Verdana"/>
              </a:rPr>
              <a:t>GStechnology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r>
              <a:rPr lang="en" dirty="0"/>
              <a:t>Other tasks to work on:</a:t>
            </a:r>
          </a:p>
          <a:p>
            <a:pPr rtl="0">
              <a:spcBef>
                <a:spcPts val="0"/>
              </a:spcBef>
              <a:buNone/>
            </a:pPr>
            <a:r>
              <a:rPr lang="en" b="1" dirty="0"/>
              <a:t>Video Analysis</a:t>
            </a:r>
            <a:r>
              <a:rPr lang="en" dirty="0"/>
              <a:t> (record points in your T chart)</a:t>
            </a:r>
          </a:p>
          <a:p>
            <a:pPr rtl="0">
              <a:spcBef>
                <a:spcPts val="0"/>
              </a:spcBef>
              <a:buNone/>
            </a:pPr>
            <a:r>
              <a:rPr lang="en" b="1" dirty="0"/>
              <a:t>Start writing your explanation</a:t>
            </a:r>
            <a:r>
              <a:rPr lang="en" dirty="0"/>
              <a:t> (if you have no video, you can do this)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For Next class </a:t>
            </a:r>
            <a:r>
              <a:rPr lang="en" sz="2400"/>
              <a:t>(Next Monday or Tuesday)</a:t>
            </a:r>
            <a:r>
              <a:rPr lang="en"/>
              <a:t>:</a:t>
            </a:r>
          </a:p>
        </p:txBody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457200" y="911650"/>
            <a:ext cx="8229600" cy="4014299"/>
          </a:xfrm>
          <a:prstGeom prst="rect">
            <a:avLst/>
          </a:prstGeom>
          <a:ln w="28575" cap="flat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u="sng"/>
              <a:t>#1 Analyze your video </a:t>
            </a:r>
            <a:r>
              <a:rPr lang="en" sz="2400" u="sng"/>
              <a:t>(which has been uploaded into drive or youtube)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	Create a table of values for your variable over time.</a:t>
            </a:r>
          </a:p>
          <a:p>
            <a:pPr rtl="0">
              <a:spcBef>
                <a:spcPts val="0"/>
              </a:spcBef>
              <a:buNone/>
            </a:pPr>
            <a:endParaRPr sz="1200"/>
          </a:p>
          <a:p>
            <a:pPr rtl="0">
              <a:spcBef>
                <a:spcPts val="0"/>
              </a:spcBef>
              <a:buNone/>
            </a:pPr>
            <a:r>
              <a:rPr lang="en" u="sng"/>
              <a:t>#2 Enter those values into the table on desmos</a:t>
            </a:r>
          </a:p>
          <a:p>
            <a:pPr rtl="0">
              <a:spcBef>
                <a:spcPts val="0"/>
              </a:spcBef>
              <a:buNone/>
            </a:pPr>
            <a:endParaRPr sz="1200"/>
          </a:p>
          <a:p>
            <a:pPr lvl="0" algn="ctr" rtl="0">
              <a:spcBef>
                <a:spcPts val="0"/>
              </a:spcBef>
              <a:buNone/>
            </a:pPr>
            <a:r>
              <a:rPr lang="en" b="1"/>
              <a:t>You will need your completed table in desmos for our next class!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Reflection</a:t>
            </a:r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457200" y="1004200"/>
            <a:ext cx="8229600" cy="3921599"/>
          </a:xfrm>
          <a:prstGeom prst="rect">
            <a:avLst/>
          </a:prstGeom>
          <a:ln w="28575" cap="flat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What is one big takeaway for you today? </a:t>
            </a:r>
            <a:r>
              <a:rPr lang="en" sz="1600"/>
              <a:t>(i.e. something you learned!)</a:t>
            </a:r>
            <a:r>
              <a:rPr lang="en"/>
              <a:t> (group discussion)</a:t>
            </a:r>
          </a:p>
          <a:p>
            <a:pPr lvl="0" rtl="0">
              <a:spcBef>
                <a:spcPts val="0"/>
              </a:spcBef>
              <a:buClr>
                <a:srgbClr val="000000"/>
              </a:buClr>
              <a:buNone/>
            </a:pPr>
            <a:endParaRPr sz="1800"/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How did we do as a class today? </a:t>
            </a:r>
          </a:p>
          <a:p>
            <a:pPr lvl="0" indent="457200" rtl="0">
              <a:spcBef>
                <a:spcPts val="0"/>
              </a:spcBef>
              <a:buClr>
                <a:srgbClr val="000000"/>
              </a:buClr>
              <a:buSzPct val="36666"/>
              <a:buNone/>
            </a:pPr>
            <a:r>
              <a:rPr lang="en"/>
              <a:t>(whole class discussion)</a:t>
            </a:r>
          </a:p>
          <a:p>
            <a:pPr marL="914400" lvl="1" indent="-228600" rtl="0">
              <a:spcBef>
                <a:spcPts val="0"/>
              </a:spcBef>
              <a:buNone/>
            </a:pPr>
            <a:r>
              <a:rPr lang="en"/>
              <a:t>“one voice” / “follow directions”</a:t>
            </a:r>
          </a:p>
          <a:p>
            <a:pPr marL="914400" lvl="1" indent="-228600" rtl="0">
              <a:spcBef>
                <a:spcPts val="0"/>
              </a:spcBef>
              <a:buNone/>
            </a:pPr>
            <a:r>
              <a:rPr lang="en"/>
              <a:t>“step up, step back”</a:t>
            </a:r>
          </a:p>
          <a:p>
            <a:pPr marL="914400" lvl="1" indent="-228600" rtl="0">
              <a:spcBef>
                <a:spcPts val="0"/>
              </a:spcBef>
              <a:buNone/>
            </a:pPr>
            <a:r>
              <a:rPr lang="en"/>
              <a:t>“leave no Huskey behind”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292625" y="205975"/>
            <a:ext cx="8394299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Warm-Up:</a:t>
            </a:r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292625" y="1063375"/>
            <a:ext cx="8217000" cy="3932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800"/>
              <a:t>How many Cognitive Skills are being assessed in the Graphing Stories Project?  </a:t>
            </a:r>
          </a:p>
          <a:p>
            <a:pPr lvl="0" rtl="0">
              <a:spcBef>
                <a:spcPts val="0"/>
              </a:spcBef>
              <a:buNone/>
            </a:pPr>
            <a:endParaRPr sz="2800"/>
          </a:p>
          <a:p>
            <a:pPr lvl="0" rtl="0">
              <a:spcBef>
                <a:spcPts val="0"/>
              </a:spcBef>
              <a:buNone/>
            </a:pPr>
            <a:r>
              <a:rPr lang="en" sz="2800"/>
              <a:t>Where did you find this information?</a:t>
            </a:r>
          </a:p>
          <a:p>
            <a:pPr lvl="0" rtl="0">
              <a:spcBef>
                <a:spcPts val="0"/>
              </a:spcBef>
              <a:buNone/>
            </a:pPr>
            <a:endParaRPr sz="2800"/>
          </a:p>
          <a:p>
            <a:pPr lvl="0" rtl="0">
              <a:spcBef>
                <a:spcPts val="0"/>
              </a:spcBef>
              <a:buNone/>
            </a:pPr>
            <a:r>
              <a:rPr lang="en" sz="2800"/>
              <a:t>Write down the name of each Cognitive Skill in your math notebook.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Today’s Objectives</a:t>
            </a:r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ln w="9525" cap="flat">
            <a:solidFill>
              <a:srgbClr val="3D85C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Review the 3 components of the Final Product for the Graphing Stories Project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View and analyze a model project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Review the rubric for grading for the Graphing Stories Project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Begin analyzing our videos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Reflect on our progress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The Final Product will include...</a:t>
            </a:r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558099" cy="3725699"/>
          </a:xfrm>
          <a:prstGeom prst="rect">
            <a:avLst/>
          </a:prstGeom>
          <a:ln w="28575" cap="flat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where can you find this information?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what three elements are you creating for the final product?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what do these three elements need to include?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Learning from a Model</a:t>
            </a: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558099" cy="3725699"/>
          </a:xfrm>
          <a:prstGeom prst="rect">
            <a:avLst/>
          </a:prstGeom>
          <a:ln w="28575" cap="flat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/>
              <a:t>Here is a model of the Final Product for this project:   </a:t>
            </a:r>
            <a:r>
              <a:rPr lang="en" b="1" dirty="0">
                <a:latin typeface="Verdana"/>
                <a:ea typeface="Verdana"/>
                <a:cs typeface="Verdana"/>
                <a:sym typeface="Verdana"/>
              </a:rPr>
              <a:t>tinyurl.com/</a:t>
            </a:r>
            <a:r>
              <a:rPr lang="en" b="1" dirty="0" err="1">
                <a:latin typeface="Verdana"/>
                <a:ea typeface="Verdana"/>
                <a:cs typeface="Verdana"/>
                <a:sym typeface="Verdana"/>
              </a:rPr>
              <a:t>GSexample</a:t>
            </a:r>
          </a:p>
          <a:p>
            <a:pPr lvl="0" rtl="0">
              <a:spcBef>
                <a:spcPts val="0"/>
              </a:spcBef>
              <a:buNone/>
            </a:pPr>
            <a:endParaRPr b="1">
              <a:latin typeface="Verdana"/>
              <a:ea typeface="Verdana"/>
              <a:cs typeface="Verdana"/>
              <a:sym typeface="Verdana"/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dirty="0"/>
              <a:t>Look at the model and the description of the final product in the PLP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/>
              <a:t>Where do you see each of these required pieces in the model?</a:t>
            </a:r>
          </a:p>
          <a:p>
            <a:pPr marL="457200" lvl="0" indent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Cognitive Skills and Grading</a:t>
            </a:r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063375"/>
            <a:ext cx="8229600" cy="3849900"/>
          </a:xfrm>
          <a:prstGeom prst="rect">
            <a:avLst/>
          </a:prstGeom>
          <a:ln w="28575" cap="flat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What Cognitive Skills are being assessed in this project? &lt;- Where do you find this information?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How many skills are being assessed?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What are they called?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What is the target score range for 9th grade students?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Cognitive Skills and Grading</a:t>
            </a:r>
          </a:p>
        </p:txBody>
      </p:sp>
      <p:pic>
        <p:nvPicPr>
          <p:cNvPr id="60" name="Shape 6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9425" y="1165700"/>
            <a:ext cx="14029484" cy="38499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Shape 61"/>
          <p:cNvSpPr/>
          <p:nvPr/>
        </p:nvSpPr>
        <p:spPr>
          <a:xfrm>
            <a:off x="1356275" y="1088300"/>
            <a:ext cx="1791300" cy="4004700"/>
          </a:xfrm>
          <a:prstGeom prst="ellipse">
            <a:avLst/>
          </a:prstGeom>
          <a:noFill/>
          <a:ln w="1905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Cognitive Skills and Grading</a:t>
            </a:r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457200" y="1063375"/>
            <a:ext cx="8229600" cy="3849900"/>
          </a:xfrm>
          <a:prstGeom prst="rect">
            <a:avLst/>
          </a:prstGeom>
          <a:ln w="28575" cap="flat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9th graders need to score between a 3.5 and a 5.5 on Cognitive Skills in order to be considered “at grade level”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If your score is below a 3.5, you will receive an incomplete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Cognitive Skills and Grading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457200" y="1063375"/>
            <a:ext cx="7911900" cy="3849900"/>
          </a:xfrm>
          <a:prstGeom prst="rect">
            <a:avLst/>
          </a:prstGeom>
          <a:ln w="28575" cap="flat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 b="1" u="sng"/>
              <a:t>Justifying / Constructing an Explanation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b="1"/>
              <a:t>What it Says:</a:t>
            </a:r>
            <a:r>
              <a:rPr lang="en"/>
              <a:t> Develops explanation/justification with some detail/examples.  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 b="1"/>
              <a:t>What that Means for Graphing Stories:</a:t>
            </a:r>
            <a:r>
              <a:rPr lang="en"/>
              <a:t> Your graph explanation uses logical reasoning.  Any calculations used are explained.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734</Words>
  <Application>Microsoft Macintosh PowerPoint</Application>
  <PresentationFormat>On-screen Show (16:9)</PresentationFormat>
  <Paragraphs>93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Courier New</vt:lpstr>
      <vt:lpstr>Verdana</vt:lpstr>
      <vt:lpstr>Arial</vt:lpstr>
      <vt:lpstr>simple-light</vt:lpstr>
      <vt:lpstr>Graphing Stories</vt:lpstr>
      <vt:lpstr>Warm-Up:</vt:lpstr>
      <vt:lpstr>Today’s Objectives</vt:lpstr>
      <vt:lpstr>The Final Product will include...</vt:lpstr>
      <vt:lpstr>Learning from a Model</vt:lpstr>
      <vt:lpstr>Cognitive Skills and Grading</vt:lpstr>
      <vt:lpstr>Cognitive Skills and Grading</vt:lpstr>
      <vt:lpstr>Cognitive Skills and Grading</vt:lpstr>
      <vt:lpstr>Cognitive Skills and Grading</vt:lpstr>
      <vt:lpstr>Cognitive Skills and Grading</vt:lpstr>
      <vt:lpstr>Cognitive Skills and Grading</vt:lpstr>
      <vt:lpstr>Cognitive Skills and Grading</vt:lpstr>
      <vt:lpstr>Yes and ….</vt:lpstr>
      <vt:lpstr>Yes and ….</vt:lpstr>
      <vt:lpstr>Break</vt:lpstr>
      <vt:lpstr>Video Analysis</vt:lpstr>
      <vt:lpstr>Independent Practice &amp; Set Up</vt:lpstr>
      <vt:lpstr>For Next class (Next Monday or Tuesday):</vt:lpstr>
      <vt:lpstr>Reflection</vt:lpstr>
    </vt:vector>
  </TitlesOfParts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Graphing Stories</dc:title>
  <cp:lastModifiedBy>juljul6@gmail.com</cp:lastModifiedBy>
  <cp:revision>2</cp:revision>
  <dcterms:modified xsi:type="dcterms:W3CDTF">2018-03-09T20:45:13Z</dcterms:modified>
</cp:coreProperties>
</file>