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5"/>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17"/>
    <p:restoredTop sz="94628"/>
  </p:normalViewPr>
  <p:slideViewPr>
    <p:cSldViewPr snapToGrid="0">
      <p:cViewPr varScale="1">
        <p:scale>
          <a:sx n="128" d="100"/>
          <a:sy n="128" d="100"/>
        </p:scale>
        <p:origin x="176"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5629936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33294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4077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Here I’ll demo the first few slides of the walkthrough, until kids get the interface.  Watch the animation of the cannonball man, then on the next slide, point out the functionality I can do (try making a curve first, then play the video so kids see what it looks like with the 2 superimposed → then, show them that we can pause and put points at given places to get a more accurate graph!  THEN, turn them loose on each one.  ALSO, remind them of the independent and dependent variables concept!</a:t>
            </a:r>
          </a:p>
          <a:p>
            <a:pPr rtl="0">
              <a:spcBef>
                <a:spcPts val="0"/>
              </a:spcBef>
              <a:buNone/>
            </a:pPr>
            <a:endParaRPr dirty="0"/>
          </a:p>
          <a:p>
            <a:pPr>
              <a:spcBef>
                <a:spcPts val="0"/>
              </a:spcBef>
              <a:buNone/>
            </a:pPr>
            <a:r>
              <a:rPr lang="en" dirty="0"/>
              <a:t>I also plan to show students a few example graphs (with permission of the creators) so we can talk through them.  realtime feedback I think is possible on the Desmos website, so I can also follow up with students as they’re creating their graph. → after hours reflection: It was very difficult to find time to put graphs up on the board.  In retrospect, I would make the earlier parts of the lesson much shorter if possible, so kids could take more time on this and we could actually see graphs of other students.  Might be most helpful to have students work in groups and view each  other’s graphs that way, rather than on the white board.</a:t>
            </a:r>
          </a:p>
        </p:txBody>
      </p:sp>
    </p:spTree>
    <p:extLst>
      <p:ext uri="{BB962C8B-B14F-4D97-AF65-F5344CB8AC3E}">
        <p14:creationId xmlns:p14="http://schemas.microsoft.com/office/powerpoint/2010/main" val="2168619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80443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 Might also be nice to do a “post” reflection on how confident students feel about the independent/dependent variables after the lesson!  Do this instead of the labeling your axes part?</a:t>
            </a:r>
          </a:p>
        </p:txBody>
      </p:sp>
    </p:spTree>
    <p:extLst>
      <p:ext uri="{BB962C8B-B14F-4D97-AF65-F5344CB8AC3E}">
        <p14:creationId xmlns:p14="http://schemas.microsoft.com/office/powerpoint/2010/main" val="381907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09633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208656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 name="Shape 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Write the terms on the board (mimicking the graphic organizer that kids will see in a second).  → Talk about them first!  (But don’t write anything yet)</a:t>
            </a:r>
          </a:p>
          <a:p>
            <a:pPr>
              <a:spcBef>
                <a:spcPts val="0"/>
              </a:spcBef>
              <a:buNone/>
            </a:pPr>
            <a:endParaRPr/>
          </a:p>
        </p:txBody>
      </p:sp>
    </p:spTree>
    <p:extLst>
      <p:ext uri="{BB962C8B-B14F-4D97-AF65-F5344CB8AC3E}">
        <p14:creationId xmlns:p14="http://schemas.microsoft.com/office/powerpoint/2010/main" val="1495106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Put examples on the board (e.g. time spent studying affecting score on test).  Also note: “8 hours of sleep” is NOT a variable (because its quantity can’t change) but “number of hours of sleep” is a variable because different people get different amounts of sleep.</a:t>
            </a:r>
          </a:p>
        </p:txBody>
      </p:sp>
    </p:spTree>
    <p:extLst>
      <p:ext uri="{BB962C8B-B14F-4D97-AF65-F5344CB8AC3E}">
        <p14:creationId xmlns:p14="http://schemas.microsoft.com/office/powerpoint/2010/main" val="4225649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73214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54205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86055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82353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9" name="Shape 9"/>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tinyurl.com/92variables" TargetMode="External"/><Relationship Id="rId4" Type="http://schemas.openxmlformats.org/officeDocument/2006/relationships/hyperlink" Target="http://tinyurl.com/92axes"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1583342"/>
            <a:ext cx="7772400" cy="1159856"/>
          </a:xfrm>
          <a:prstGeom prst="rect">
            <a:avLst/>
          </a:prstGeom>
        </p:spPr>
        <p:txBody>
          <a:bodyPr lIns="91425" tIns="91425" rIns="91425" bIns="91425" anchor="b" anchorCtr="0">
            <a:noAutofit/>
          </a:bodyPr>
          <a:lstStyle/>
          <a:p>
            <a:pPr>
              <a:spcBef>
                <a:spcPts val="0"/>
              </a:spcBef>
              <a:buNone/>
            </a:pPr>
            <a:r>
              <a:rPr lang="en"/>
              <a:t>Graphing Stories</a:t>
            </a:r>
          </a:p>
        </p:txBody>
      </p:sp>
      <p:sp>
        <p:nvSpPr>
          <p:cNvPr id="24" name="Shape 24"/>
          <p:cNvSpPr txBox="1">
            <a:spLocks noGrp="1"/>
          </p:cNvSpPr>
          <p:nvPr>
            <p:ph type="subTitle" idx="1"/>
          </p:nvPr>
        </p:nvSpPr>
        <p:spPr>
          <a:xfrm>
            <a:off x="1403400" y="2840050"/>
            <a:ext cx="6337200" cy="1159799"/>
          </a:xfrm>
          <a:prstGeom prst="rect">
            <a:avLst/>
          </a:prstGeom>
          <a:ln w="28575" cap="flat">
            <a:solidFill>
              <a:srgbClr val="FF00FF"/>
            </a:solidFill>
            <a:prstDash val="solid"/>
            <a:round/>
            <a:headEnd type="none" w="med" len="med"/>
            <a:tailEnd type="none" w="med" len="med"/>
          </a:ln>
        </p:spPr>
        <p:txBody>
          <a:bodyPr lIns="91425" tIns="91425" rIns="91425" bIns="91425" anchor="t" anchorCtr="0">
            <a:noAutofit/>
          </a:bodyPr>
          <a:lstStyle/>
          <a:p>
            <a:pPr>
              <a:spcBef>
                <a:spcPts val="0"/>
              </a:spcBef>
              <a:buNone/>
            </a:pPr>
            <a:r>
              <a:rPr lang="en"/>
              <a:t>Day 2: Carnival of Graphing / Independent &amp; Dependent Variables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444" y="0"/>
            <a:ext cx="7617112" cy="11557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7200" y="4328326"/>
            <a:ext cx="5689600" cy="711200"/>
          </a:xfrm>
          <a:prstGeom prst="rect">
            <a:avLst/>
          </a:prstGeom>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Break</a:t>
            </a:r>
          </a:p>
        </p:txBody>
      </p:sp>
      <p:sp>
        <p:nvSpPr>
          <p:cNvPr id="91" name="Shape 91"/>
          <p:cNvSpPr txBox="1">
            <a:spLocks noGrp="1"/>
          </p:cNvSpPr>
          <p:nvPr>
            <p:ph type="body" idx="1"/>
          </p:nvPr>
        </p:nvSpPr>
        <p:spPr>
          <a:xfrm>
            <a:off x="457200" y="1063375"/>
            <a:ext cx="8229600" cy="1682699"/>
          </a:xfrm>
          <a:prstGeom prst="rect">
            <a:avLst/>
          </a:prstGeom>
          <a:ln w="28575" cap="flat">
            <a:solidFill>
              <a:srgbClr val="9900FF"/>
            </a:solidFill>
            <a:prstDash val="solid"/>
            <a:round/>
            <a:headEnd type="none" w="med" len="med"/>
            <a:tailEnd type="none" w="med" len="med"/>
          </a:ln>
        </p:spPr>
        <p:txBody>
          <a:bodyPr lIns="91425" tIns="91425" rIns="91425" bIns="91425" anchor="t" anchorCtr="0">
            <a:noAutofit/>
          </a:bodyPr>
          <a:lstStyle/>
          <a:p>
            <a:pPr rtl="0">
              <a:spcBef>
                <a:spcPts val="0"/>
              </a:spcBef>
              <a:buNone/>
            </a:pPr>
            <a:r>
              <a:rPr lang="en"/>
              <a:t>3-minute in class break!</a:t>
            </a:r>
          </a:p>
          <a:p>
            <a:pPr rtl="0">
              <a:spcBef>
                <a:spcPts val="0"/>
              </a:spcBef>
              <a:buNone/>
            </a:pPr>
            <a:r>
              <a:rPr lang="en"/>
              <a:t>Suggestion: Stand up, stretch, and high-five someone across the room from you</a:t>
            </a:r>
          </a:p>
          <a:p>
            <a:pPr rtl="0">
              <a:spcBef>
                <a:spcPts val="0"/>
              </a:spcBef>
              <a:buNone/>
            </a:pPr>
            <a:endParaRPr/>
          </a:p>
          <a:p>
            <a:pPr>
              <a:spcBef>
                <a:spcPts val="0"/>
              </a:spcBef>
              <a:buNone/>
            </a:pPr>
            <a:endParaRPr/>
          </a:p>
        </p:txBody>
      </p:sp>
      <p:pic>
        <p:nvPicPr>
          <p:cNvPr id="92" name="Shape 92"/>
          <p:cNvPicPr preferRelativeResize="0"/>
          <p:nvPr/>
        </p:nvPicPr>
        <p:blipFill>
          <a:blip r:embed="rId3">
            <a:alphaModFix/>
          </a:blip>
          <a:stretch>
            <a:fillRect/>
          </a:stretch>
        </p:blipFill>
        <p:spPr>
          <a:xfrm>
            <a:off x="3126387" y="2926047"/>
            <a:ext cx="2891224" cy="2161174"/>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                                     Group Activity</a:t>
            </a:r>
          </a:p>
        </p:txBody>
      </p:sp>
      <p:sp>
        <p:nvSpPr>
          <p:cNvPr id="98" name="Shape 9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dirty="0"/>
              <a:t>Head over to </a:t>
            </a:r>
            <a:r>
              <a:rPr lang="en" u="sng" dirty="0">
                <a:solidFill>
                  <a:srgbClr val="0000FF"/>
                </a:solidFill>
              </a:rPr>
              <a:t>student.desmos.com</a:t>
            </a:r>
            <a:r>
              <a:rPr lang="en" dirty="0"/>
              <a:t>.  </a:t>
            </a:r>
          </a:p>
          <a:p>
            <a:pPr rtl="0">
              <a:spcBef>
                <a:spcPts val="0"/>
              </a:spcBef>
              <a:buNone/>
            </a:pPr>
            <a:endParaRPr dirty="0"/>
          </a:p>
          <a:p>
            <a:pPr rtl="0">
              <a:spcBef>
                <a:spcPts val="0"/>
              </a:spcBef>
              <a:buNone/>
            </a:pPr>
            <a:r>
              <a:rPr lang="en" dirty="0"/>
              <a:t>Class code: </a:t>
            </a:r>
            <a:r>
              <a:rPr lang="en" sz="3600" b="1" dirty="0"/>
              <a:t>vypd</a:t>
            </a:r>
          </a:p>
          <a:p>
            <a:pPr rtl="0">
              <a:spcBef>
                <a:spcPts val="0"/>
              </a:spcBef>
              <a:buNone/>
            </a:pPr>
            <a:endParaRPr dirty="0"/>
          </a:p>
          <a:p>
            <a:pPr rtl="0">
              <a:spcBef>
                <a:spcPts val="0"/>
              </a:spcBef>
              <a:buNone/>
            </a:pPr>
            <a:r>
              <a:rPr lang="en" dirty="0"/>
              <a:t>Check out the demo with me, then go wild!!!</a:t>
            </a:r>
          </a:p>
          <a:p>
            <a:pPr rtl="0">
              <a:spcBef>
                <a:spcPts val="0"/>
              </a:spcBef>
              <a:buNone/>
            </a:pPr>
            <a:r>
              <a:rPr lang="en" sz="2400" dirty="0"/>
              <a:t>NOTE: pay attention to the independent and dependent variables!  They can help you graph correctly :)</a:t>
            </a:r>
          </a:p>
          <a:p>
            <a:pPr>
              <a:spcBef>
                <a:spcPts val="0"/>
              </a:spcBef>
              <a:buNone/>
            </a:pPr>
            <a:endParaRPr dirty="0"/>
          </a:p>
        </p:txBody>
      </p:sp>
      <p:pic>
        <p:nvPicPr>
          <p:cNvPr id="99" name="Shape 99"/>
          <p:cNvPicPr preferRelativeResize="0"/>
          <p:nvPr/>
        </p:nvPicPr>
        <p:blipFill>
          <a:blip r:embed="rId3">
            <a:alphaModFix/>
          </a:blip>
          <a:stretch>
            <a:fillRect/>
          </a:stretch>
        </p:blipFill>
        <p:spPr>
          <a:xfrm>
            <a:off x="715150" y="294437"/>
            <a:ext cx="4283899" cy="68047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360148"/>
            <a:ext cx="8229600" cy="703200"/>
          </a:xfrm>
          <a:prstGeom prst="rect">
            <a:avLst/>
          </a:prstGeom>
        </p:spPr>
        <p:txBody>
          <a:bodyPr lIns="91425" tIns="91425" rIns="91425" bIns="91425" anchor="b" anchorCtr="0">
            <a:noAutofit/>
          </a:bodyPr>
          <a:lstStyle/>
          <a:p>
            <a:pPr>
              <a:spcBef>
                <a:spcPts val="0"/>
              </a:spcBef>
              <a:buNone/>
            </a:pPr>
            <a:r>
              <a:rPr lang="en" sz="3200" dirty="0"/>
              <a:t>Knowledge Mastery: </a:t>
            </a:r>
            <a:r>
              <a:rPr lang="en" sz="3200" dirty="0" smtClean="0"/>
              <a:t>Reflection</a:t>
            </a:r>
            <a:endParaRPr lang="en" sz="3200" dirty="0"/>
          </a:p>
        </p:txBody>
      </p:sp>
      <p:sp>
        <p:nvSpPr>
          <p:cNvPr id="105" name="Shape 105"/>
          <p:cNvSpPr txBox="1">
            <a:spLocks noGrp="1"/>
          </p:cNvSpPr>
          <p:nvPr>
            <p:ph type="body" idx="1"/>
          </p:nvPr>
        </p:nvSpPr>
        <p:spPr>
          <a:xfrm>
            <a:off x="457200" y="1200150"/>
            <a:ext cx="8229600" cy="3725699"/>
          </a:xfrm>
          <a:prstGeom prst="rect">
            <a:avLst/>
          </a:prstGeom>
          <a:ln w="28575" cap="flat">
            <a:solidFill>
              <a:srgbClr val="980000"/>
            </a:solidFill>
            <a:prstDash val="solid"/>
            <a:round/>
            <a:headEnd type="none" w="med" len="med"/>
            <a:tailEnd type="none" w="med" len="med"/>
          </a:ln>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a:solidFill>
                  <a:srgbClr val="000000"/>
                </a:solidFill>
              </a:rPr>
              <a:t>What ride was easiest to graph?  Why was it easy?</a:t>
            </a:r>
          </a:p>
          <a:p>
            <a:pPr marL="457200" lvl="0" indent="-381000" rtl="0">
              <a:spcBef>
                <a:spcPts val="0"/>
              </a:spcBef>
              <a:buClr>
                <a:srgbClr val="000000"/>
              </a:buClr>
              <a:buSzPct val="100000"/>
              <a:buFont typeface="Arial"/>
              <a:buChar char="●"/>
            </a:pPr>
            <a:r>
              <a:rPr lang="en" sz="2400">
                <a:solidFill>
                  <a:srgbClr val="000000"/>
                </a:solidFill>
              </a:rPr>
              <a:t>What ride was the most difficult to graph?  Why was it difficult?</a:t>
            </a:r>
          </a:p>
          <a:p>
            <a:pPr marL="457200" lvl="0" indent="-381000" rtl="0">
              <a:spcBef>
                <a:spcPts val="0"/>
              </a:spcBef>
              <a:buClr>
                <a:srgbClr val="000000"/>
              </a:buClr>
              <a:buSzPct val="100000"/>
              <a:buFont typeface="Arial"/>
              <a:buChar char="●"/>
            </a:pPr>
            <a:r>
              <a:rPr lang="en" sz="2400">
                <a:solidFill>
                  <a:srgbClr val="000000"/>
                </a:solidFill>
              </a:rPr>
              <a:t>What common mistakes did you notice on other people’s graphs?</a:t>
            </a:r>
          </a:p>
          <a:p>
            <a:pPr marL="457200" lvl="0" indent="-381000" rtl="0">
              <a:spcBef>
                <a:spcPts val="0"/>
              </a:spcBef>
              <a:buClr>
                <a:srgbClr val="000000"/>
              </a:buClr>
              <a:buSzPct val="100000"/>
              <a:buFont typeface="Arial"/>
              <a:buChar char="●"/>
            </a:pPr>
            <a:r>
              <a:rPr lang="en" sz="2400">
                <a:solidFill>
                  <a:srgbClr val="000000"/>
                </a:solidFill>
              </a:rPr>
              <a:t>What feedback from peers was helpful?</a:t>
            </a:r>
          </a:p>
          <a:p>
            <a:pPr marL="457200" lvl="0" indent="-381000" rtl="0">
              <a:spcBef>
                <a:spcPts val="0"/>
              </a:spcBef>
              <a:buClr>
                <a:srgbClr val="000000"/>
              </a:buClr>
              <a:buSzPct val="100000"/>
              <a:buFont typeface="Arial"/>
              <a:buChar char="●"/>
            </a:pPr>
            <a:r>
              <a:rPr lang="en" sz="2400">
                <a:solidFill>
                  <a:srgbClr val="000000"/>
                </a:solidFill>
              </a:rPr>
              <a:t>What advice would you give to people who do this in the future?</a:t>
            </a:r>
          </a:p>
          <a:p>
            <a:pPr>
              <a:spcBef>
                <a:spcPts val="0"/>
              </a:spcBef>
              <a:buNone/>
            </a:pPr>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Reflection</a:t>
            </a:r>
          </a:p>
        </p:txBody>
      </p:sp>
      <p:sp>
        <p:nvSpPr>
          <p:cNvPr id="111" name="Shape 111"/>
          <p:cNvSpPr txBox="1">
            <a:spLocks noGrp="1"/>
          </p:cNvSpPr>
          <p:nvPr>
            <p:ph type="body" idx="1"/>
          </p:nvPr>
        </p:nvSpPr>
        <p:spPr>
          <a:xfrm>
            <a:off x="457200" y="1200150"/>
            <a:ext cx="8229600" cy="3725699"/>
          </a:xfrm>
          <a:prstGeom prst="rect">
            <a:avLst/>
          </a:prstGeom>
          <a:ln>
            <a:noFill/>
          </a:ln>
        </p:spPr>
        <p:txBody>
          <a:bodyPr lIns="91425" tIns="91425" rIns="91425" bIns="91425" anchor="t" anchorCtr="0">
            <a:noAutofit/>
          </a:bodyPr>
          <a:lstStyle/>
          <a:p>
            <a:pPr rtl="0">
              <a:spcBef>
                <a:spcPts val="0"/>
              </a:spcBef>
              <a:buNone/>
            </a:pPr>
            <a:r>
              <a:rPr lang="en" u="sng"/>
              <a:t>In your group:</a:t>
            </a:r>
            <a:r>
              <a:rPr lang="en"/>
              <a:t> What was one big takeaway for you from today’s lesson?  (i.e. something you learned)</a:t>
            </a:r>
          </a:p>
          <a:p>
            <a:pPr rtl="0">
              <a:spcBef>
                <a:spcPts val="0"/>
              </a:spcBef>
              <a:buNone/>
            </a:pPr>
            <a:endParaRPr/>
          </a:p>
          <a:p>
            <a:pPr rtl="0">
              <a:spcBef>
                <a:spcPts val="0"/>
              </a:spcBef>
              <a:buNone/>
            </a:pPr>
            <a:r>
              <a:rPr lang="en" u="sng"/>
              <a:t>Whole class:</a:t>
            </a:r>
            <a:r>
              <a:rPr lang="en"/>
              <a:t> How did we do on the norms?</a:t>
            </a:r>
          </a:p>
          <a:p>
            <a:pPr marL="457200" lvl="0" indent="-419100" rtl="0">
              <a:spcBef>
                <a:spcPts val="0"/>
              </a:spcBef>
              <a:buClr>
                <a:schemeClr val="dk1"/>
              </a:buClr>
              <a:buSzPct val="100000"/>
              <a:buFont typeface="Arial"/>
              <a:buChar char="●"/>
            </a:pPr>
            <a:r>
              <a:rPr lang="en"/>
              <a:t>one voice / follow directions</a:t>
            </a:r>
          </a:p>
          <a:p>
            <a:pPr marL="457200" lvl="0" indent="-419100" rtl="0">
              <a:spcBef>
                <a:spcPts val="0"/>
              </a:spcBef>
              <a:buClr>
                <a:schemeClr val="dk1"/>
              </a:buClr>
              <a:buSzPct val="100000"/>
              <a:buFont typeface="Arial"/>
              <a:buChar char="●"/>
            </a:pPr>
            <a:r>
              <a:rPr lang="en"/>
              <a:t>leave no Bulldog behind</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Warm-Up</a:t>
            </a:r>
          </a:p>
        </p:txBody>
      </p:sp>
      <p:sp>
        <p:nvSpPr>
          <p:cNvPr id="30" name="Shape 3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dirty="0"/>
              <a:t>Please complete the Google form warmup at </a:t>
            </a:r>
            <a:r>
              <a:rPr lang="en" u="sng" dirty="0">
                <a:solidFill>
                  <a:srgbClr val="0000FF"/>
                </a:solidFill>
              </a:rPr>
              <a:t>tinyurl.com/92warmup</a:t>
            </a:r>
          </a:p>
          <a:p>
            <a:pPr rtl="0">
              <a:spcBef>
                <a:spcPts val="0"/>
              </a:spcBef>
              <a:buNone/>
            </a:pPr>
            <a:endParaRPr dirty="0"/>
          </a:p>
          <a:p>
            <a:pPr>
              <a:spcBef>
                <a:spcPts val="0"/>
              </a:spcBef>
              <a:buNone/>
            </a:pPr>
            <a:endParaRPr dirty="0"/>
          </a:p>
        </p:txBody>
      </p:sp>
      <p:pic>
        <p:nvPicPr>
          <p:cNvPr id="31" name="Shape 31"/>
          <p:cNvPicPr preferRelativeResize="0"/>
          <p:nvPr/>
        </p:nvPicPr>
        <p:blipFill>
          <a:blip r:embed="rId3">
            <a:alphaModFix/>
          </a:blip>
          <a:stretch>
            <a:fillRect/>
          </a:stretch>
        </p:blipFill>
        <p:spPr>
          <a:xfrm>
            <a:off x="5059550" y="1986975"/>
            <a:ext cx="2857500" cy="2857500"/>
          </a:xfrm>
          <a:prstGeom prst="rect">
            <a:avLst/>
          </a:prstGeom>
          <a:noFill/>
          <a:ln>
            <a:noFill/>
          </a:ln>
        </p:spPr>
      </p:pic>
      <p:pic>
        <p:nvPicPr>
          <p:cNvPr id="32" name="Shape 32"/>
          <p:cNvPicPr preferRelativeResize="0"/>
          <p:nvPr/>
        </p:nvPicPr>
        <p:blipFill>
          <a:blip r:embed="rId4">
            <a:alphaModFix/>
          </a:blip>
          <a:stretch>
            <a:fillRect/>
          </a:stretch>
        </p:blipFill>
        <p:spPr>
          <a:xfrm>
            <a:off x="1165350" y="2498452"/>
            <a:ext cx="2492750" cy="221737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Today’s objectives</a:t>
            </a:r>
          </a:p>
        </p:txBody>
      </p:sp>
      <p:sp>
        <p:nvSpPr>
          <p:cNvPr id="38" name="Shape 38"/>
          <p:cNvSpPr txBox="1">
            <a:spLocks noGrp="1"/>
          </p:cNvSpPr>
          <p:nvPr>
            <p:ph type="body" idx="1"/>
          </p:nvPr>
        </p:nvSpPr>
        <p:spPr>
          <a:xfrm>
            <a:off x="457200" y="1200150"/>
            <a:ext cx="8229600" cy="3725699"/>
          </a:xfrm>
          <a:prstGeom prst="rect">
            <a:avLst/>
          </a:prstGeom>
          <a:ln w="28575" cap="flat">
            <a:solidFill>
              <a:srgbClr val="FFFF00"/>
            </a:solidFill>
            <a:prstDash val="solid"/>
            <a:round/>
            <a:headEnd type="none" w="med" len="med"/>
            <a:tailEnd type="none" w="med" len="med"/>
          </a:ln>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dirty="0"/>
              <a:t>understand what variables are, and what it means for them to be independent or dependent</a:t>
            </a:r>
          </a:p>
          <a:p>
            <a:pPr marL="457200" lvl="0" indent="-419100" rtl="0">
              <a:spcBef>
                <a:spcPts val="0"/>
              </a:spcBef>
              <a:buClr>
                <a:schemeClr val="dk1"/>
              </a:buClr>
              <a:buSzPct val="100000"/>
              <a:buFont typeface="Arial"/>
              <a:buChar char="●"/>
            </a:pPr>
            <a:r>
              <a:rPr lang="en" dirty="0"/>
              <a:t>practice naming variables and labeling axes</a:t>
            </a:r>
          </a:p>
          <a:p>
            <a:pPr marL="457200" lvl="0" indent="-419100" rtl="0">
              <a:spcBef>
                <a:spcPts val="0"/>
              </a:spcBef>
              <a:buClr>
                <a:schemeClr val="dk1"/>
              </a:buClr>
              <a:buSzPct val="100000"/>
              <a:buFont typeface="Arial"/>
              <a:buChar char="●"/>
            </a:pPr>
            <a:r>
              <a:rPr lang="en" dirty="0"/>
              <a:t>complete the Function Carnival </a:t>
            </a:r>
            <a:r>
              <a:rPr lang="en" dirty="0" smtClean="0"/>
              <a:t>activity</a:t>
            </a:r>
          </a:p>
          <a:p>
            <a:pPr marL="457200" lvl="0" indent="-419100" rtl="0">
              <a:spcBef>
                <a:spcPts val="0"/>
              </a:spcBef>
              <a:buClr>
                <a:schemeClr val="dk1"/>
              </a:buClr>
              <a:buSzPct val="100000"/>
              <a:buFont typeface="Arial"/>
              <a:buChar char="●"/>
            </a:pPr>
            <a:r>
              <a:rPr lang="en" dirty="0" smtClean="0"/>
              <a:t>reflect </a:t>
            </a:r>
            <a:r>
              <a:rPr lang="en" dirty="0"/>
              <a:t>on our progress from today</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Today’s Key Terms</a:t>
            </a:r>
          </a:p>
        </p:txBody>
      </p:sp>
      <p:sp>
        <p:nvSpPr>
          <p:cNvPr id="44" name="Shape 4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variable</a:t>
            </a:r>
          </a:p>
          <a:p>
            <a:pPr marL="457200" lvl="0" indent="-419100" rtl="0">
              <a:spcBef>
                <a:spcPts val="0"/>
              </a:spcBef>
              <a:buClr>
                <a:schemeClr val="dk1"/>
              </a:buClr>
              <a:buSzPct val="100000"/>
              <a:buFont typeface="Arial"/>
              <a:buChar char="●"/>
            </a:pPr>
            <a:r>
              <a:rPr lang="en"/>
              <a:t>independent variable</a:t>
            </a:r>
          </a:p>
          <a:p>
            <a:pPr marL="457200" lvl="0" indent="-419100">
              <a:spcBef>
                <a:spcPts val="0"/>
              </a:spcBef>
              <a:buClr>
                <a:schemeClr val="dk1"/>
              </a:buClr>
              <a:buSzPct val="100000"/>
              <a:buFont typeface="Arial"/>
              <a:buChar char="●"/>
            </a:pPr>
            <a:r>
              <a:rPr lang="en"/>
              <a:t>dependent variable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Today’s Key Terms</a:t>
            </a:r>
          </a:p>
        </p:txBody>
      </p:sp>
      <p:sp>
        <p:nvSpPr>
          <p:cNvPr id="57" name="Shape 57"/>
          <p:cNvSpPr txBox="1">
            <a:spLocks noGrp="1"/>
          </p:cNvSpPr>
          <p:nvPr>
            <p:ph type="body" idx="1"/>
          </p:nvPr>
        </p:nvSpPr>
        <p:spPr>
          <a:xfrm>
            <a:off x="457200" y="1063375"/>
            <a:ext cx="8229600" cy="3862500"/>
          </a:xfrm>
          <a:prstGeom prst="rect">
            <a:avLst/>
          </a:prstGeom>
        </p:spPr>
        <p:txBody>
          <a:bodyPr lIns="91425" tIns="91425" rIns="91425" bIns="91425" anchor="t" anchorCtr="0">
            <a:noAutofit/>
          </a:bodyPr>
          <a:lstStyle/>
          <a:p>
            <a:pPr marL="457200" lvl="0" indent="-393700" rtl="0">
              <a:spcBef>
                <a:spcPts val="0"/>
              </a:spcBef>
              <a:buClr>
                <a:schemeClr val="dk1"/>
              </a:buClr>
              <a:buSzPct val="100000"/>
              <a:buFont typeface="Arial"/>
              <a:buChar char="●"/>
            </a:pPr>
            <a:r>
              <a:rPr lang="en" sz="2600"/>
              <a:t>variable - a quantity whose value can change.  In algebra, variables are often represented by letters.</a:t>
            </a:r>
          </a:p>
          <a:p>
            <a:pPr marL="457200" lvl="0" indent="-393700" rtl="0">
              <a:spcBef>
                <a:spcPts val="0"/>
              </a:spcBef>
              <a:buClr>
                <a:schemeClr val="dk1"/>
              </a:buClr>
              <a:buSzPct val="100000"/>
              <a:buFont typeface="Arial"/>
              <a:buChar char="●"/>
            </a:pPr>
            <a:r>
              <a:rPr lang="en" sz="2600"/>
              <a:t>independent variable - a quantity whose value is not affected by any other variables in the situation; the quantity whose value the experimenter can control; the “cause” variable.  Represented on the x-axis.</a:t>
            </a:r>
          </a:p>
          <a:p>
            <a:pPr marL="457200" lvl="0" indent="-393700" rtl="0">
              <a:spcBef>
                <a:spcPts val="0"/>
              </a:spcBef>
              <a:buClr>
                <a:schemeClr val="dk1"/>
              </a:buClr>
              <a:buSzPct val="100000"/>
              <a:buFont typeface="Arial"/>
              <a:buChar char="●"/>
            </a:pPr>
            <a:r>
              <a:rPr lang="en" sz="2600"/>
              <a:t>dependent variable - a quantity whose value depends on other factors; the “effect” variable. Represented on the y-axis.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Example (I do)</a:t>
            </a:r>
          </a:p>
        </p:txBody>
      </p:sp>
      <p:sp>
        <p:nvSpPr>
          <p:cNvPr id="63" name="Shape 6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A researcher is studying the amount of growth of plants relative to how many hours of sunlight the plants receive each day.  </a:t>
            </a:r>
          </a:p>
          <a:p>
            <a:pPr marL="457200" lvl="0" indent="-419100" rtl="0">
              <a:spcBef>
                <a:spcPts val="0"/>
              </a:spcBef>
              <a:buClr>
                <a:schemeClr val="dk1"/>
              </a:buClr>
              <a:buSzPct val="100000"/>
              <a:buFont typeface="Arial"/>
              <a:buChar char="●"/>
            </a:pPr>
            <a:r>
              <a:rPr lang="en"/>
              <a:t>What’s the independent variable?</a:t>
            </a:r>
          </a:p>
          <a:p>
            <a:pPr marL="457200" lvl="0" indent="-419100" rtl="0">
              <a:spcBef>
                <a:spcPts val="0"/>
              </a:spcBef>
              <a:buClr>
                <a:schemeClr val="dk1"/>
              </a:buClr>
              <a:buSzPct val="100000"/>
              <a:buFont typeface="Arial"/>
              <a:buChar char="●"/>
            </a:pPr>
            <a:r>
              <a:rPr lang="en"/>
              <a:t>What’s the dependent variable?</a:t>
            </a:r>
          </a:p>
          <a:p>
            <a:pPr marL="457200" lvl="0" indent="-419100">
              <a:spcBef>
                <a:spcPts val="0"/>
              </a:spcBef>
              <a:buClr>
                <a:schemeClr val="dk1"/>
              </a:buClr>
              <a:buSzPct val="100000"/>
              <a:buFont typeface="Arial"/>
              <a:buChar char="●"/>
            </a:pPr>
            <a:r>
              <a:rPr lang="en"/>
              <a:t>How should I label the axes?</a:t>
            </a:r>
          </a:p>
        </p:txBody>
      </p:sp>
      <p:pic>
        <p:nvPicPr>
          <p:cNvPr id="64" name="Shape 64"/>
          <p:cNvPicPr preferRelativeResize="0"/>
          <p:nvPr/>
        </p:nvPicPr>
        <p:blipFill>
          <a:blip r:embed="rId3">
            <a:alphaModFix/>
          </a:blip>
          <a:stretch>
            <a:fillRect/>
          </a:stretch>
        </p:blipFill>
        <p:spPr>
          <a:xfrm>
            <a:off x="6477675" y="3383925"/>
            <a:ext cx="2130926" cy="15982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Example (We do)</a:t>
            </a:r>
          </a:p>
        </p:txBody>
      </p:sp>
      <p:sp>
        <p:nvSpPr>
          <p:cNvPr id="70" name="Shape 70"/>
          <p:cNvSpPr txBox="1">
            <a:spLocks noGrp="1"/>
          </p:cNvSpPr>
          <p:nvPr>
            <p:ph type="body" idx="1"/>
          </p:nvPr>
        </p:nvSpPr>
        <p:spPr>
          <a:xfrm>
            <a:off x="457200" y="990425"/>
            <a:ext cx="6250800" cy="3839999"/>
          </a:xfrm>
          <a:prstGeom prst="rect">
            <a:avLst/>
          </a:prstGeom>
        </p:spPr>
        <p:txBody>
          <a:bodyPr lIns="91425" tIns="91425" rIns="91425" bIns="91425" anchor="t" anchorCtr="0">
            <a:noAutofit/>
          </a:bodyPr>
          <a:lstStyle/>
          <a:p>
            <a:pPr lvl="0" rtl="0">
              <a:spcBef>
                <a:spcPts val="0"/>
              </a:spcBef>
              <a:buNone/>
            </a:pPr>
            <a:r>
              <a:rPr lang="en"/>
              <a:t>A researcher wants to do a study how the number of hours of sleep affects a person’s score on an attention test.</a:t>
            </a:r>
          </a:p>
          <a:p>
            <a:pPr marL="457200" lvl="0" indent="-419100" rtl="0">
              <a:spcBef>
                <a:spcPts val="0"/>
              </a:spcBef>
              <a:buClr>
                <a:schemeClr val="dk1"/>
              </a:buClr>
              <a:buSzPct val="100000"/>
              <a:buFont typeface="Arial"/>
              <a:buChar char="●"/>
            </a:pPr>
            <a:r>
              <a:rPr lang="en"/>
              <a:t>What are the variables?</a:t>
            </a:r>
          </a:p>
          <a:p>
            <a:pPr marL="457200" lvl="0" indent="-419100" rtl="0">
              <a:spcBef>
                <a:spcPts val="0"/>
              </a:spcBef>
              <a:buClr>
                <a:schemeClr val="dk1"/>
              </a:buClr>
              <a:buSzPct val="100000"/>
              <a:buFont typeface="Arial"/>
              <a:buChar char="●"/>
            </a:pPr>
            <a:r>
              <a:rPr lang="en"/>
              <a:t>Which one is independent and which is dependent?</a:t>
            </a:r>
          </a:p>
          <a:p>
            <a:pPr marL="457200" lvl="0" indent="-419100" rtl="0">
              <a:spcBef>
                <a:spcPts val="0"/>
              </a:spcBef>
              <a:buClr>
                <a:schemeClr val="dk1"/>
              </a:buClr>
              <a:buSzPct val="100000"/>
              <a:buFont typeface="Arial"/>
              <a:buChar char="●"/>
            </a:pPr>
            <a:r>
              <a:rPr lang="en"/>
              <a:t>How would you label the axes?</a:t>
            </a:r>
          </a:p>
        </p:txBody>
      </p:sp>
      <p:pic>
        <p:nvPicPr>
          <p:cNvPr id="71" name="Shape 71"/>
          <p:cNvPicPr preferRelativeResize="0"/>
          <p:nvPr/>
        </p:nvPicPr>
        <p:blipFill>
          <a:blip r:embed="rId3">
            <a:alphaModFix/>
          </a:blip>
          <a:stretch>
            <a:fillRect/>
          </a:stretch>
        </p:blipFill>
        <p:spPr>
          <a:xfrm>
            <a:off x="6332498" y="2125650"/>
            <a:ext cx="2354299" cy="156955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Labeling Axes is Important!!!</a:t>
            </a:r>
          </a:p>
        </p:txBody>
      </p:sp>
      <p:pic>
        <p:nvPicPr>
          <p:cNvPr id="77" name="Shape 77"/>
          <p:cNvPicPr preferRelativeResize="0"/>
          <p:nvPr/>
        </p:nvPicPr>
        <p:blipFill>
          <a:blip r:embed="rId3">
            <a:alphaModFix/>
          </a:blip>
          <a:stretch>
            <a:fillRect/>
          </a:stretch>
        </p:blipFill>
        <p:spPr>
          <a:xfrm>
            <a:off x="100725" y="1069225"/>
            <a:ext cx="8983399" cy="3050074"/>
          </a:xfrm>
          <a:prstGeom prst="rect">
            <a:avLst/>
          </a:prstGeom>
          <a:noFill/>
          <a:ln>
            <a:noFill/>
          </a:ln>
        </p:spPr>
      </p:pic>
      <p:sp>
        <p:nvSpPr>
          <p:cNvPr id="78" name="Shape 78"/>
          <p:cNvSpPr txBox="1"/>
          <p:nvPr/>
        </p:nvSpPr>
        <p:spPr>
          <a:xfrm>
            <a:off x="1799875" y="4125150"/>
            <a:ext cx="2779799" cy="551399"/>
          </a:xfrm>
          <a:prstGeom prst="rect">
            <a:avLst/>
          </a:prstGeom>
          <a:noFill/>
          <a:ln w="9525" cap="flat">
            <a:solidFill>
              <a:srgbClr val="CC4125"/>
            </a:solidFill>
            <a:prstDash val="solid"/>
            <a:round/>
            <a:headEnd type="none" w="med" len="med"/>
            <a:tailEnd type="none" w="med" len="med"/>
          </a:ln>
        </p:spPr>
        <p:txBody>
          <a:bodyPr lIns="91425" tIns="91425" rIns="91425" bIns="91425" anchor="t" anchorCtr="0">
            <a:noAutofit/>
          </a:bodyPr>
          <a:lstStyle/>
          <a:p>
            <a:pPr>
              <a:spcBef>
                <a:spcPts val="0"/>
              </a:spcBef>
              <a:buNone/>
            </a:pPr>
            <a:r>
              <a:rPr lang="en"/>
              <a:t>XKCD #833 by Randall Munroe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Group Practice Time!</a:t>
            </a:r>
          </a:p>
        </p:txBody>
      </p:sp>
      <p:sp>
        <p:nvSpPr>
          <p:cNvPr id="84" name="Shape 84"/>
          <p:cNvSpPr txBox="1">
            <a:spLocks noGrp="1"/>
          </p:cNvSpPr>
          <p:nvPr>
            <p:ph type="body" idx="1"/>
          </p:nvPr>
        </p:nvSpPr>
        <p:spPr>
          <a:xfrm>
            <a:off x="457200" y="1063375"/>
            <a:ext cx="8229600" cy="3978900"/>
          </a:xfrm>
          <a:prstGeom prst="rect">
            <a:avLst/>
          </a:prstGeom>
          <a:ln w="28575" cap="flat">
            <a:solidFill>
              <a:srgbClr val="FF9900"/>
            </a:solidFill>
            <a:prstDash val="solid"/>
            <a:round/>
            <a:headEnd type="none" w="med" len="med"/>
            <a:tailEnd type="none" w="med" len="med"/>
          </a:ln>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dirty="0"/>
              <a:t>Go to </a:t>
            </a:r>
            <a:r>
              <a:rPr lang="en" u="sng" dirty="0">
                <a:solidFill>
                  <a:schemeClr val="hlink"/>
                </a:solidFill>
                <a:hlinkClick r:id="rId3"/>
              </a:rPr>
              <a:t>http://tinyurl.com/92variables</a:t>
            </a:r>
            <a:r>
              <a:rPr lang="en" dirty="0"/>
              <a:t> to practice identifying the dependent and independent variables.  </a:t>
            </a:r>
          </a:p>
          <a:p>
            <a:pPr marL="457200" lvl="0" indent="-419100" rtl="0">
              <a:spcBef>
                <a:spcPts val="0"/>
              </a:spcBef>
              <a:buClr>
                <a:schemeClr val="dk1"/>
              </a:buClr>
              <a:buSzPct val="100000"/>
              <a:buFont typeface="Arial"/>
              <a:buChar char="●"/>
            </a:pPr>
            <a:r>
              <a:rPr lang="en" dirty="0"/>
              <a:t>When you finish, move on to </a:t>
            </a:r>
            <a:r>
              <a:rPr lang="en" u="sng" dirty="0">
                <a:solidFill>
                  <a:schemeClr val="hlink"/>
                </a:solidFill>
                <a:hlinkClick r:id="rId4"/>
              </a:rPr>
              <a:t>http://tinyurl.com/92axes</a:t>
            </a:r>
            <a:r>
              <a:rPr lang="en" dirty="0"/>
              <a:t> for practice labeling your axes.</a:t>
            </a:r>
          </a:p>
          <a:p>
            <a:pPr lvl="0" rtl="0">
              <a:spcBef>
                <a:spcPts val="0"/>
              </a:spcBef>
              <a:buNone/>
            </a:pPr>
            <a:endParaRPr dirty="0"/>
          </a:p>
          <a:p>
            <a:pPr lvl="0" rtl="0">
              <a:spcBef>
                <a:spcPts val="0"/>
              </a:spcBef>
              <a:buNone/>
            </a:pPr>
            <a:r>
              <a:rPr lang="en" sz="2400" dirty="0" smtClean="0"/>
              <a:t>Talk </a:t>
            </a:r>
            <a:r>
              <a:rPr lang="en" sz="2400" dirty="0"/>
              <a:t>to your group :)</a:t>
            </a:r>
          </a:p>
        </p:txBody>
      </p:sp>
    </p:spTree>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814</Words>
  <Application>Microsoft Macintosh PowerPoint</Application>
  <PresentationFormat>On-screen Show (16:9)</PresentationFormat>
  <Paragraphs>62</Paragraphs>
  <Slides>13</Slides>
  <Notes>13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simple-light</vt:lpstr>
      <vt:lpstr>Graphing Stories</vt:lpstr>
      <vt:lpstr>Warm-Up</vt:lpstr>
      <vt:lpstr>Today’s objectives</vt:lpstr>
      <vt:lpstr>Today’s Key Terms</vt:lpstr>
      <vt:lpstr>Today’s Key Terms</vt:lpstr>
      <vt:lpstr>Example (I do)</vt:lpstr>
      <vt:lpstr>Example (We do)</vt:lpstr>
      <vt:lpstr>Labeling Axes is Important!!!</vt:lpstr>
      <vt:lpstr>Group Practice Time!</vt:lpstr>
      <vt:lpstr>Break</vt:lpstr>
      <vt:lpstr>                                     Group Activity</vt:lpstr>
      <vt:lpstr>Knowledge Mastery: Reflection</vt:lpstr>
      <vt:lpstr>Reflection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Graphing Stories</dc:title>
  <cp:lastModifiedBy>juljul6@gmail.com</cp:lastModifiedBy>
  <cp:revision>3</cp:revision>
  <dcterms:modified xsi:type="dcterms:W3CDTF">2018-03-26T07:02:48Z</dcterms:modified>
</cp:coreProperties>
</file>