
<file path=[Content_Types].xml><?xml version="1.0" encoding="utf-8"?>
<Types xmlns="http://schemas.openxmlformats.org/package/2006/content-types">
  <Default Extension="xml" ContentType="application/xml"/>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comment1.xml" ContentType="application/vnd.openxmlformats-officedocument.presentationml.comment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omments/comment2.xml" ContentType="application/vnd.openxmlformats-officedocument.presentationml.comment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4"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9144000" cy="5143500" type="screen16x9"/>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eoffrey" initials="GE" lastIdx="2"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p:normalViewPr>
    <p:restoredLeft sz="15630"/>
    <p:restoredTop sz="86891" autoAdjust="0"/>
  </p:normalViewPr>
  <p:slideViewPr>
    <p:cSldViewPr snapToGrid="0">
      <p:cViewPr>
        <p:scale>
          <a:sx n="100" d="100"/>
          <a:sy n="100" d="100"/>
        </p:scale>
        <p:origin x="976" y="8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notesMaster" Target="notesMasters/notesMaster1.xml"/><Relationship Id="rId19" Type="http://schemas.openxmlformats.org/officeDocument/2006/relationships/commentAuthors" Target="commentAuthor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6-08-16T15:12:24.446" idx="1">
    <p:pos x="10" y="10"/>
    <p:text>updated image to link to the URL.  also added the video file to the materials folder.</p:text>
    <p:extLst>
      <p:ext uri="{C676402C-5697-4E1C-873F-D02D1690AC5C}">
        <p15:threadingInfo xmlns:p15="http://schemas.microsoft.com/office/powerpoint/2012/main" timeZoneBias="24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6-08-16T15:27:01.851" idx="2">
    <p:pos x="3588" y="264"/>
    <p:text>removed PLP references (summit charter)</p:text>
    <p:extLst>
      <p:ext uri="{C676402C-5697-4E1C-873F-D02D1690AC5C}">
        <p15:threadingInfo xmlns:p15="http://schemas.microsoft.com/office/powerpoint/2012/main" timeZoneBias="24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 name="Shape 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a:endParaRPr/>
          </a:p>
        </p:txBody>
      </p:sp>
    </p:spTree>
    <p:extLst>
      <p:ext uri="{BB962C8B-B14F-4D97-AF65-F5344CB8AC3E}">
        <p14:creationId xmlns:p14="http://schemas.microsoft.com/office/powerpoint/2010/main" val="2712751426"/>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
        <p:cNvGrpSpPr/>
        <p:nvPr/>
      </p:nvGrpSpPr>
      <p:grpSpPr>
        <a:xfrm>
          <a:off x="0" y="0"/>
          <a:ext cx="0" cy="0"/>
          <a:chOff x="0" y="0"/>
          <a:chExt cx="0" cy="0"/>
        </a:xfrm>
      </p:grpSpPr>
      <p:sp>
        <p:nvSpPr>
          <p:cNvPr id="26" name="Shape 2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7" name="Shape 2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11224078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Shape 84"/>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85" name="Shape 8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27853919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Shape 95"/>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96" name="Shape 9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16131966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Shape 10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03" name="Shape 10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12058832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Shape 109"/>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10" name="Shape 11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
              <a:t>I think we’ll just briefly discuss the meaning of each of these skills today.  I’ll also point out that we have just talked some about making mathematical models, so they should be primed for what happens next :)</a:t>
            </a:r>
          </a:p>
        </p:txBody>
      </p:sp>
    </p:spTree>
    <p:extLst>
      <p:ext uri="{BB962C8B-B14F-4D97-AF65-F5344CB8AC3E}">
        <p14:creationId xmlns:p14="http://schemas.microsoft.com/office/powerpoint/2010/main" val="17243485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Shape 115"/>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16" name="Shape 11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42539654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22" name="Shape 12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29845862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Shape 127"/>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28" name="Shape 12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
              <a:t>Katie Goddard is a great resource for this type of reflection; she does these with her students and they are awesome :)</a:t>
            </a:r>
          </a:p>
        </p:txBody>
      </p:sp>
    </p:spTree>
    <p:extLst>
      <p:ext uri="{BB962C8B-B14F-4D97-AF65-F5344CB8AC3E}">
        <p14:creationId xmlns:p14="http://schemas.microsoft.com/office/powerpoint/2010/main" val="9021327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
        <p:cNvGrpSpPr/>
        <p:nvPr/>
      </p:nvGrpSpPr>
      <p:grpSpPr>
        <a:xfrm>
          <a:off x="0" y="0"/>
          <a:ext cx="0" cy="0"/>
          <a:chOff x="0" y="0"/>
          <a:chExt cx="0" cy="0"/>
        </a:xfrm>
      </p:grpSpPr>
      <p:sp>
        <p:nvSpPr>
          <p:cNvPr id="33" name="Shape 33"/>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4" name="Shape 3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36469087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
        <p:cNvGrpSpPr/>
        <p:nvPr/>
      </p:nvGrpSpPr>
      <p:grpSpPr>
        <a:xfrm>
          <a:off x="0" y="0"/>
          <a:ext cx="0" cy="0"/>
          <a:chOff x="0" y="0"/>
          <a:chExt cx="0" cy="0"/>
        </a:xfrm>
      </p:grpSpPr>
      <p:sp>
        <p:nvSpPr>
          <p:cNvPr id="39" name="Shape 39"/>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40" name="Shape 4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238045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Shape 46"/>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47" name="Shape 4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20326554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Shape 53"/>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54" name="Shape 5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 dirty="0" smtClean="0"/>
              <a:t>Students watch for quantities; we make a list on the board of quantities we could measure.  We try to refine the list: which quantities change over time?  Which do not?  Of those that change, which change smoothly?  Which in a stepwise fashion?</a:t>
            </a:r>
            <a:endParaRPr lang="en" dirty="0"/>
          </a:p>
        </p:txBody>
      </p:sp>
    </p:spTree>
    <p:extLst>
      <p:ext uri="{BB962C8B-B14F-4D97-AF65-F5344CB8AC3E}">
        <p14:creationId xmlns:p14="http://schemas.microsoft.com/office/powerpoint/2010/main" val="21259261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Shape 60"/>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61" name="Shape 6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 dirty="0"/>
              <a:t>We notice, then try to describe using words - is this quantity changing?  How is it changing?  What is the starting distance?  What’s the ending distance? etc.</a:t>
            </a:r>
          </a:p>
        </p:txBody>
      </p:sp>
    </p:spTree>
    <p:extLst>
      <p:ext uri="{BB962C8B-B14F-4D97-AF65-F5344CB8AC3E}">
        <p14:creationId xmlns:p14="http://schemas.microsoft.com/office/powerpoint/2010/main" val="33207356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Shape 66"/>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67" name="Shape 6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21402736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Shape 72"/>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73" name="Shape 7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31027805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Shape 78"/>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79" name="Shape 7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 dirty="0"/>
              <a:t>Here I think I’ll select a few (perhaps 1 per group / perhaps less than that) and ask students if I can show their work to the class because of [specific good thing] about their graph that I want everyone to see.    IN CLASS BREAK AFTER THIS</a:t>
            </a:r>
          </a:p>
        </p:txBody>
      </p:sp>
    </p:spTree>
    <p:extLst>
      <p:ext uri="{BB962C8B-B14F-4D97-AF65-F5344CB8AC3E}">
        <p14:creationId xmlns:p14="http://schemas.microsoft.com/office/powerpoint/2010/main" val="8213169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7"/>
        <p:cNvGrpSpPr/>
        <p:nvPr/>
      </p:nvGrpSpPr>
      <p:grpSpPr>
        <a:xfrm>
          <a:off x="0" y="0"/>
          <a:ext cx="0" cy="0"/>
          <a:chOff x="0" y="0"/>
          <a:chExt cx="0" cy="0"/>
        </a:xfrm>
      </p:grpSpPr>
      <p:sp>
        <p:nvSpPr>
          <p:cNvPr id="8" name="Shape 8"/>
          <p:cNvSpPr txBox="1">
            <a:spLocks noGrp="1"/>
          </p:cNvSpPr>
          <p:nvPr>
            <p:ph type="ctrTitle"/>
          </p:nvPr>
        </p:nvSpPr>
        <p:spPr>
          <a:xfrm>
            <a:off x="685800" y="1583342"/>
            <a:ext cx="7772400" cy="1159856"/>
          </a:xfrm>
          <a:prstGeom prst="rect">
            <a:avLst/>
          </a:prstGeom>
        </p:spPr>
        <p:txBody>
          <a:bodyPr lIns="91425" tIns="91425" rIns="91425" bIns="91425" anchor="b" anchorCtr="0"/>
          <a:lstStyle>
            <a:lvl1pPr algn="ctr">
              <a:spcBef>
                <a:spcPts val="0"/>
              </a:spcBef>
              <a:buSzPct val="100000"/>
              <a:defRPr sz="4800"/>
            </a:lvl1pPr>
            <a:lvl2pPr algn="ctr">
              <a:spcBef>
                <a:spcPts val="0"/>
              </a:spcBef>
              <a:buSzPct val="100000"/>
              <a:defRPr sz="4800"/>
            </a:lvl2pPr>
            <a:lvl3pPr algn="ctr">
              <a:spcBef>
                <a:spcPts val="0"/>
              </a:spcBef>
              <a:buSzPct val="100000"/>
              <a:defRPr sz="4800"/>
            </a:lvl3pPr>
            <a:lvl4pPr algn="ctr">
              <a:spcBef>
                <a:spcPts val="0"/>
              </a:spcBef>
              <a:buSzPct val="100000"/>
              <a:defRPr sz="4800"/>
            </a:lvl4pPr>
            <a:lvl5pPr algn="ctr">
              <a:spcBef>
                <a:spcPts val="0"/>
              </a:spcBef>
              <a:buSzPct val="100000"/>
              <a:defRPr sz="4800"/>
            </a:lvl5pPr>
            <a:lvl6pPr algn="ctr">
              <a:spcBef>
                <a:spcPts val="0"/>
              </a:spcBef>
              <a:buSzPct val="100000"/>
              <a:defRPr sz="4800"/>
            </a:lvl6pPr>
            <a:lvl7pPr algn="ctr">
              <a:spcBef>
                <a:spcPts val="0"/>
              </a:spcBef>
              <a:buSzPct val="100000"/>
              <a:defRPr sz="4800"/>
            </a:lvl7pPr>
            <a:lvl8pPr algn="ctr">
              <a:spcBef>
                <a:spcPts val="0"/>
              </a:spcBef>
              <a:buSzPct val="100000"/>
              <a:defRPr sz="4800"/>
            </a:lvl8pPr>
            <a:lvl9pPr algn="ctr">
              <a:spcBef>
                <a:spcPts val="0"/>
              </a:spcBef>
              <a:buSzPct val="100000"/>
              <a:defRPr sz="4800"/>
            </a:lvl9pPr>
          </a:lstStyle>
          <a:p>
            <a:endParaRPr/>
          </a:p>
        </p:txBody>
      </p:sp>
      <p:sp>
        <p:nvSpPr>
          <p:cNvPr id="9" name="Shape 9"/>
          <p:cNvSpPr txBox="1">
            <a:spLocks noGrp="1"/>
          </p:cNvSpPr>
          <p:nvPr>
            <p:ph type="subTitle" idx="1"/>
          </p:nvPr>
        </p:nvSpPr>
        <p:spPr>
          <a:xfrm>
            <a:off x="685800" y="2840053"/>
            <a:ext cx="7772400" cy="784737"/>
          </a:xfrm>
          <a:prstGeom prst="rect">
            <a:avLst/>
          </a:prstGeom>
        </p:spPr>
        <p:txBody>
          <a:bodyPr lIns="91425" tIns="91425" rIns="91425" bIns="91425" anchor="t" anchorCtr="0"/>
          <a:lstStyle>
            <a:lvl1pPr algn="ctr">
              <a:spcBef>
                <a:spcPts val="0"/>
              </a:spcBef>
              <a:buClr>
                <a:schemeClr val="dk2"/>
              </a:buClr>
              <a:buNone/>
              <a:defRPr>
                <a:solidFill>
                  <a:schemeClr val="dk2"/>
                </a:solidFill>
              </a:defRPr>
            </a:lvl1pPr>
            <a:lvl2pPr algn="ctr">
              <a:spcBef>
                <a:spcPts val="0"/>
              </a:spcBef>
              <a:buClr>
                <a:schemeClr val="dk2"/>
              </a:buClr>
              <a:buSzPct val="100000"/>
              <a:buNone/>
              <a:defRPr sz="3000">
                <a:solidFill>
                  <a:schemeClr val="dk2"/>
                </a:solidFill>
              </a:defRPr>
            </a:lvl2pPr>
            <a:lvl3pPr algn="ctr">
              <a:spcBef>
                <a:spcPts val="0"/>
              </a:spcBef>
              <a:buClr>
                <a:schemeClr val="dk2"/>
              </a:buClr>
              <a:buSzPct val="100000"/>
              <a:buNone/>
              <a:defRPr sz="3000">
                <a:solidFill>
                  <a:schemeClr val="dk2"/>
                </a:solidFill>
              </a:defRPr>
            </a:lvl3pPr>
            <a:lvl4pPr algn="ctr">
              <a:spcBef>
                <a:spcPts val="0"/>
              </a:spcBef>
              <a:buClr>
                <a:schemeClr val="dk2"/>
              </a:buClr>
              <a:buSzPct val="100000"/>
              <a:buNone/>
              <a:defRPr sz="3000">
                <a:solidFill>
                  <a:schemeClr val="dk2"/>
                </a:solidFill>
              </a:defRPr>
            </a:lvl4pPr>
            <a:lvl5pPr algn="ctr">
              <a:spcBef>
                <a:spcPts val="0"/>
              </a:spcBef>
              <a:buClr>
                <a:schemeClr val="dk2"/>
              </a:buClr>
              <a:buSzPct val="100000"/>
              <a:buNone/>
              <a:defRPr sz="3000">
                <a:solidFill>
                  <a:schemeClr val="dk2"/>
                </a:solidFill>
              </a:defRPr>
            </a:lvl5pPr>
            <a:lvl6pPr algn="ctr">
              <a:spcBef>
                <a:spcPts val="0"/>
              </a:spcBef>
              <a:buClr>
                <a:schemeClr val="dk2"/>
              </a:buClr>
              <a:buSzPct val="100000"/>
              <a:buNone/>
              <a:defRPr sz="3000">
                <a:solidFill>
                  <a:schemeClr val="dk2"/>
                </a:solidFill>
              </a:defRPr>
            </a:lvl6pPr>
            <a:lvl7pPr algn="ctr">
              <a:spcBef>
                <a:spcPts val="0"/>
              </a:spcBef>
              <a:buClr>
                <a:schemeClr val="dk2"/>
              </a:buClr>
              <a:buSzPct val="100000"/>
              <a:buNone/>
              <a:defRPr sz="3000">
                <a:solidFill>
                  <a:schemeClr val="dk2"/>
                </a:solidFill>
              </a:defRPr>
            </a:lvl7pPr>
            <a:lvl8pPr algn="ctr">
              <a:spcBef>
                <a:spcPts val="0"/>
              </a:spcBef>
              <a:buClr>
                <a:schemeClr val="dk2"/>
              </a:buClr>
              <a:buSzPct val="100000"/>
              <a:buNone/>
              <a:defRPr sz="3000">
                <a:solidFill>
                  <a:schemeClr val="dk2"/>
                </a:solidFill>
              </a:defRPr>
            </a:lvl8pPr>
            <a:lvl9pPr algn="ctr">
              <a:spcBef>
                <a:spcPts val="0"/>
              </a:spcBef>
              <a:buClr>
                <a:schemeClr val="dk2"/>
              </a:buClr>
              <a:buSzPct val="100000"/>
              <a:buNone/>
              <a:defRPr sz="3000">
                <a:solidFill>
                  <a:schemeClr val="dk2"/>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0"/>
        <p:cNvGrpSpPr/>
        <p:nvPr/>
      </p:nvGrpSpPr>
      <p:grpSpPr>
        <a:xfrm>
          <a:off x="0" y="0"/>
          <a:ext cx="0" cy="0"/>
          <a:chOff x="0" y="0"/>
          <a:chExt cx="0" cy="0"/>
        </a:xfrm>
      </p:grpSpPr>
      <p:sp>
        <p:nvSpPr>
          <p:cNvPr id="11" name="Shape 11"/>
          <p:cNvSpPr txBox="1">
            <a:spLocks noGrp="1"/>
          </p:cNvSpPr>
          <p:nvPr>
            <p:ph type="title"/>
          </p:nvPr>
        </p:nvSpPr>
        <p:spPr>
          <a:xfrm>
            <a:off x="457200" y="205978"/>
            <a:ext cx="8229600" cy="85725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2" name="Shape 12"/>
          <p:cNvSpPr txBox="1">
            <a:spLocks noGrp="1"/>
          </p:cNvSpPr>
          <p:nvPr>
            <p:ph type="body" idx="1"/>
          </p:nvPr>
        </p:nvSpPr>
        <p:spPr>
          <a:xfrm>
            <a:off x="457200" y="1200150"/>
            <a:ext cx="8229600" cy="3725680"/>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457200" y="205978"/>
            <a:ext cx="8229600" cy="85725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5" name="Shape 15"/>
          <p:cNvSpPr txBox="1">
            <a:spLocks noGrp="1"/>
          </p:cNvSpPr>
          <p:nvPr>
            <p:ph type="body" idx="1"/>
          </p:nvPr>
        </p:nvSpPr>
        <p:spPr>
          <a:xfrm>
            <a:off x="457200" y="1200150"/>
            <a:ext cx="3994525" cy="3725680"/>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6" name="Shape 16"/>
          <p:cNvSpPr txBox="1">
            <a:spLocks noGrp="1"/>
          </p:cNvSpPr>
          <p:nvPr>
            <p:ph type="body" idx="2"/>
          </p:nvPr>
        </p:nvSpPr>
        <p:spPr>
          <a:xfrm>
            <a:off x="4692273" y="1200150"/>
            <a:ext cx="3994525" cy="3725680"/>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457200" y="205978"/>
            <a:ext cx="8229600" cy="85725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Caption">
    <p:spTree>
      <p:nvGrpSpPr>
        <p:cNvPr id="1" name="Shape 19"/>
        <p:cNvGrpSpPr/>
        <p:nvPr/>
      </p:nvGrpSpPr>
      <p:grpSpPr>
        <a:xfrm>
          <a:off x="0" y="0"/>
          <a:ext cx="0" cy="0"/>
          <a:chOff x="0" y="0"/>
          <a:chExt cx="0" cy="0"/>
        </a:xfrm>
      </p:grpSpPr>
      <p:sp>
        <p:nvSpPr>
          <p:cNvPr id="20" name="Shape 20"/>
          <p:cNvSpPr txBox="1">
            <a:spLocks noGrp="1"/>
          </p:cNvSpPr>
          <p:nvPr>
            <p:ph type="body" idx="1"/>
          </p:nvPr>
        </p:nvSpPr>
        <p:spPr>
          <a:xfrm>
            <a:off x="457200" y="4406309"/>
            <a:ext cx="8229600" cy="519520"/>
          </a:xfrm>
          <a:prstGeom prst="rect">
            <a:avLst/>
          </a:prstGeom>
        </p:spPr>
        <p:txBody>
          <a:bodyPr lIns="91425" tIns="91425" rIns="91425" bIns="91425" anchor="t" anchorCtr="0"/>
          <a:lstStyle>
            <a:lvl1pPr algn="ctr">
              <a:spcBef>
                <a:spcPts val="360"/>
              </a:spcBef>
              <a:buSzPct val="100000"/>
              <a:buNone/>
              <a:defRPr sz="1800"/>
            </a:lvl1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21"/>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457200" y="205978"/>
            <a:ext cx="8229600" cy="857250"/>
          </a:xfrm>
          <a:prstGeom prst="rect">
            <a:avLst/>
          </a:prstGeom>
          <a:noFill/>
          <a:ln>
            <a:noFill/>
          </a:ln>
        </p:spPr>
        <p:txBody>
          <a:bodyPr lIns="91425" tIns="91425" rIns="91425" bIns="91425" anchor="b" anchorCtr="0"/>
          <a:lstStyle>
            <a:lvl1pPr>
              <a:spcBef>
                <a:spcPts val="0"/>
              </a:spcBef>
              <a:buClr>
                <a:schemeClr val="dk1"/>
              </a:buClr>
              <a:buSzPct val="100000"/>
              <a:buNone/>
              <a:defRPr sz="3600" b="1">
                <a:solidFill>
                  <a:schemeClr val="dk1"/>
                </a:solidFill>
              </a:defRPr>
            </a:lvl1pPr>
            <a:lvl2pPr>
              <a:spcBef>
                <a:spcPts val="0"/>
              </a:spcBef>
              <a:buClr>
                <a:schemeClr val="dk1"/>
              </a:buClr>
              <a:buSzPct val="100000"/>
              <a:buNone/>
              <a:defRPr sz="3600" b="1">
                <a:solidFill>
                  <a:schemeClr val="dk1"/>
                </a:solidFill>
              </a:defRPr>
            </a:lvl2pPr>
            <a:lvl3pPr>
              <a:spcBef>
                <a:spcPts val="0"/>
              </a:spcBef>
              <a:buClr>
                <a:schemeClr val="dk1"/>
              </a:buClr>
              <a:buSzPct val="100000"/>
              <a:buNone/>
              <a:defRPr sz="3600" b="1">
                <a:solidFill>
                  <a:schemeClr val="dk1"/>
                </a:solidFill>
              </a:defRPr>
            </a:lvl3pPr>
            <a:lvl4pPr>
              <a:spcBef>
                <a:spcPts val="0"/>
              </a:spcBef>
              <a:buClr>
                <a:schemeClr val="dk1"/>
              </a:buClr>
              <a:buSzPct val="100000"/>
              <a:buNone/>
              <a:defRPr sz="3600" b="1">
                <a:solidFill>
                  <a:schemeClr val="dk1"/>
                </a:solidFill>
              </a:defRPr>
            </a:lvl4pPr>
            <a:lvl5pPr>
              <a:spcBef>
                <a:spcPts val="0"/>
              </a:spcBef>
              <a:buClr>
                <a:schemeClr val="dk1"/>
              </a:buClr>
              <a:buSzPct val="100000"/>
              <a:buNone/>
              <a:defRPr sz="3600" b="1">
                <a:solidFill>
                  <a:schemeClr val="dk1"/>
                </a:solidFill>
              </a:defRPr>
            </a:lvl5pPr>
            <a:lvl6pPr>
              <a:spcBef>
                <a:spcPts val="0"/>
              </a:spcBef>
              <a:buClr>
                <a:schemeClr val="dk1"/>
              </a:buClr>
              <a:buSzPct val="100000"/>
              <a:buNone/>
              <a:defRPr sz="3600" b="1">
                <a:solidFill>
                  <a:schemeClr val="dk1"/>
                </a:solidFill>
              </a:defRPr>
            </a:lvl6pPr>
            <a:lvl7pPr>
              <a:spcBef>
                <a:spcPts val="0"/>
              </a:spcBef>
              <a:buClr>
                <a:schemeClr val="dk1"/>
              </a:buClr>
              <a:buSzPct val="100000"/>
              <a:buNone/>
              <a:defRPr sz="3600" b="1">
                <a:solidFill>
                  <a:schemeClr val="dk1"/>
                </a:solidFill>
              </a:defRPr>
            </a:lvl7pPr>
            <a:lvl8pPr>
              <a:spcBef>
                <a:spcPts val="0"/>
              </a:spcBef>
              <a:buClr>
                <a:schemeClr val="dk1"/>
              </a:buClr>
              <a:buSzPct val="100000"/>
              <a:buNone/>
              <a:defRPr sz="3600" b="1">
                <a:solidFill>
                  <a:schemeClr val="dk1"/>
                </a:solidFill>
              </a:defRPr>
            </a:lvl8pPr>
            <a:lvl9pPr>
              <a:spcBef>
                <a:spcPts val="0"/>
              </a:spcBef>
              <a:buClr>
                <a:schemeClr val="dk1"/>
              </a:buClr>
              <a:buSzPct val="100000"/>
              <a:buNone/>
              <a:defRPr sz="3600" b="1">
                <a:solidFill>
                  <a:schemeClr val="dk1"/>
                </a:solidFill>
              </a:defRPr>
            </a:lvl9pPr>
          </a:lstStyle>
          <a:p>
            <a:endParaRPr/>
          </a:p>
        </p:txBody>
      </p:sp>
      <p:sp>
        <p:nvSpPr>
          <p:cNvPr id="6" name="Shape 6"/>
          <p:cNvSpPr txBox="1">
            <a:spLocks noGrp="1"/>
          </p:cNvSpPr>
          <p:nvPr>
            <p:ph type="body" idx="1"/>
          </p:nvPr>
        </p:nvSpPr>
        <p:spPr>
          <a:xfrm>
            <a:off x="457200" y="1200150"/>
            <a:ext cx="8229600" cy="3725680"/>
          </a:xfrm>
          <a:prstGeom prst="rect">
            <a:avLst/>
          </a:prstGeom>
          <a:noFill/>
          <a:ln>
            <a:noFill/>
          </a:ln>
        </p:spPr>
        <p:txBody>
          <a:bodyPr lIns="91425" tIns="91425" rIns="91425" bIns="91425" anchor="t" anchorCtr="0"/>
          <a:lstStyle>
            <a:lvl1pPr>
              <a:spcBef>
                <a:spcPts val="600"/>
              </a:spcBef>
              <a:buClr>
                <a:schemeClr val="dk1"/>
              </a:buClr>
              <a:buSzPct val="100000"/>
              <a:defRPr sz="3000">
                <a:solidFill>
                  <a:schemeClr val="dk1"/>
                </a:solidFill>
              </a:defRPr>
            </a:lvl1pPr>
            <a:lvl2pPr>
              <a:spcBef>
                <a:spcPts val="480"/>
              </a:spcBef>
              <a:buClr>
                <a:schemeClr val="dk1"/>
              </a:buClr>
              <a:buSzPct val="100000"/>
              <a:defRPr sz="2400">
                <a:solidFill>
                  <a:schemeClr val="dk1"/>
                </a:solidFill>
              </a:defRPr>
            </a:lvl2pPr>
            <a:lvl3pPr>
              <a:spcBef>
                <a:spcPts val="480"/>
              </a:spcBef>
              <a:buClr>
                <a:schemeClr val="dk1"/>
              </a:buClr>
              <a:buSzPct val="100000"/>
              <a:defRPr sz="2400">
                <a:solidFill>
                  <a:schemeClr val="dk1"/>
                </a:solidFill>
              </a:defRPr>
            </a:lvl3pPr>
            <a:lvl4pPr>
              <a:spcBef>
                <a:spcPts val="360"/>
              </a:spcBef>
              <a:buClr>
                <a:schemeClr val="dk1"/>
              </a:buClr>
              <a:buSzPct val="100000"/>
              <a:defRPr sz="1800">
                <a:solidFill>
                  <a:schemeClr val="dk1"/>
                </a:solidFill>
              </a:defRPr>
            </a:lvl4pPr>
            <a:lvl5pPr>
              <a:spcBef>
                <a:spcPts val="360"/>
              </a:spcBef>
              <a:buClr>
                <a:schemeClr val="dk1"/>
              </a:buClr>
              <a:buSzPct val="100000"/>
              <a:defRPr sz="1800">
                <a:solidFill>
                  <a:schemeClr val="dk1"/>
                </a:solidFill>
              </a:defRPr>
            </a:lvl5pPr>
            <a:lvl6pPr>
              <a:spcBef>
                <a:spcPts val="360"/>
              </a:spcBef>
              <a:buClr>
                <a:schemeClr val="dk1"/>
              </a:buClr>
              <a:buSzPct val="100000"/>
              <a:defRPr sz="1800">
                <a:solidFill>
                  <a:schemeClr val="dk1"/>
                </a:solidFill>
              </a:defRPr>
            </a:lvl6pPr>
            <a:lvl7pPr>
              <a:spcBef>
                <a:spcPts val="360"/>
              </a:spcBef>
              <a:buClr>
                <a:schemeClr val="dk1"/>
              </a:buClr>
              <a:buSzPct val="100000"/>
              <a:defRPr sz="1800">
                <a:solidFill>
                  <a:schemeClr val="dk1"/>
                </a:solidFill>
              </a:defRPr>
            </a:lvl7pPr>
            <a:lvl8pPr>
              <a:spcBef>
                <a:spcPts val="360"/>
              </a:spcBef>
              <a:buClr>
                <a:schemeClr val="dk1"/>
              </a:buClr>
              <a:buSzPct val="100000"/>
              <a:defRPr sz="1800">
                <a:solidFill>
                  <a:schemeClr val="dk1"/>
                </a:solidFill>
              </a:defRPr>
            </a:lvl8pPr>
            <a:lvl9pPr>
              <a:spcBef>
                <a:spcPts val="360"/>
              </a:spcBef>
              <a:buClr>
                <a:schemeClr val="dk1"/>
              </a:buClr>
              <a:buSzPct val="100000"/>
              <a:defRPr sz="1800">
                <a:solidFill>
                  <a:schemeClr val="dk1"/>
                </a:solidFill>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8.png"/><Relationship Id="rId7" Type="http://schemas.openxmlformats.org/officeDocument/2006/relationships/image" Target="../media/image9.png"/><Relationship Id="rId8"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comments" Target="../comments/commen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hyperlink" Target="https://docs.google.com/a/summitsanjose.org/file/d/0B4PDImQAvWVlZjllYTEzZTQtM2MyNi00NDA1LTlkMWYtMGNlMzZhNWQ0ZGI4/edit" TargetMode="External"/><Relationship Id="rId4" Type="http://schemas.openxmlformats.org/officeDocument/2006/relationships/image" Target="../media/image4.png"/><Relationship Id="rId5" Type="http://schemas.openxmlformats.org/officeDocument/2006/relationships/comments" Target="../comments/comment1.xml"/><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hyperlink" Target="https://docs.google.com/a/summitsanjose.org/file/d/0B4PDImQAvWVlZjllYTEzZTQtM2MyNi00NDA1LTlkMWYtMGNlMzZhNWQ0ZGI4/edit" TargetMode="External"/><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hyperlink" Target="https://docs.google.com/a/summitsanjose.org/file/d/0B4PDImQAvWVlZjllYTEzZTQtM2MyNi00NDA1LTlkMWYtMGNlMzZhNWQ0ZGI4/edit" TargetMode="External"/><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2"/>
        <p:cNvGrpSpPr/>
        <p:nvPr/>
      </p:nvGrpSpPr>
      <p:grpSpPr>
        <a:xfrm>
          <a:off x="0" y="0"/>
          <a:ext cx="0" cy="0"/>
          <a:chOff x="0" y="0"/>
          <a:chExt cx="0" cy="0"/>
        </a:xfrm>
      </p:grpSpPr>
      <p:sp>
        <p:nvSpPr>
          <p:cNvPr id="23" name="Shape 23"/>
          <p:cNvSpPr txBox="1">
            <a:spLocks noGrp="1"/>
          </p:cNvSpPr>
          <p:nvPr>
            <p:ph type="ctrTitle"/>
          </p:nvPr>
        </p:nvSpPr>
        <p:spPr>
          <a:xfrm>
            <a:off x="685800" y="1583342"/>
            <a:ext cx="7772400" cy="1159856"/>
          </a:xfrm>
          <a:prstGeom prst="rect">
            <a:avLst/>
          </a:prstGeom>
          <a:ln w="28575" cap="flat">
            <a:solidFill>
              <a:srgbClr val="4A86E8"/>
            </a:solidFill>
            <a:prstDash val="solid"/>
            <a:round/>
            <a:headEnd type="none" w="med" len="med"/>
            <a:tailEnd type="none" w="med" len="med"/>
          </a:ln>
        </p:spPr>
        <p:txBody>
          <a:bodyPr lIns="91425" tIns="91425" rIns="91425" bIns="91425" anchor="b" anchorCtr="0">
            <a:noAutofit/>
          </a:bodyPr>
          <a:lstStyle/>
          <a:p>
            <a:pPr>
              <a:spcBef>
                <a:spcPts val="0"/>
              </a:spcBef>
              <a:buNone/>
            </a:pPr>
            <a:r>
              <a:rPr lang="en"/>
              <a:t>Graphing Stories</a:t>
            </a:r>
          </a:p>
        </p:txBody>
      </p:sp>
      <p:sp>
        <p:nvSpPr>
          <p:cNvPr id="24" name="Shape 24"/>
          <p:cNvSpPr txBox="1">
            <a:spLocks noGrp="1"/>
          </p:cNvSpPr>
          <p:nvPr>
            <p:ph type="subTitle" idx="1"/>
          </p:nvPr>
        </p:nvSpPr>
        <p:spPr>
          <a:xfrm>
            <a:off x="685800" y="2840053"/>
            <a:ext cx="7772400" cy="784737"/>
          </a:xfrm>
          <a:prstGeom prst="rect">
            <a:avLst/>
          </a:prstGeom>
          <a:ln w="28575" cap="flat">
            <a:solidFill>
              <a:srgbClr val="FF9900"/>
            </a:solidFill>
            <a:prstDash val="solid"/>
            <a:round/>
            <a:headEnd type="none" w="med" len="med"/>
            <a:tailEnd type="none" w="med" len="med"/>
          </a:ln>
        </p:spPr>
        <p:txBody>
          <a:bodyPr lIns="91425" tIns="91425" rIns="91425" bIns="91425" anchor="t" anchorCtr="0">
            <a:noAutofit/>
          </a:bodyPr>
          <a:lstStyle/>
          <a:p>
            <a:pPr>
              <a:spcBef>
                <a:spcPts val="0"/>
              </a:spcBef>
              <a:buNone/>
            </a:pPr>
            <a:r>
              <a:rPr lang="en" dirty="0"/>
              <a:t>Day 1: Movie, Intro, Pictionary</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27200" y="4328326"/>
            <a:ext cx="5689600" cy="71120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3444" y="0"/>
            <a:ext cx="7617112" cy="1155700"/>
          </a:xfrm>
          <a:prstGeom prst="rect">
            <a:avLst/>
          </a:prstGeom>
        </p:spPr>
      </p:pic>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Shape 81"/>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t>Models, models, models...</a:t>
            </a:r>
          </a:p>
        </p:txBody>
      </p:sp>
      <p:sp>
        <p:nvSpPr>
          <p:cNvPr id="82" name="Shape 82"/>
          <p:cNvSpPr txBox="1">
            <a:spLocks noGrp="1"/>
          </p:cNvSpPr>
          <p:nvPr>
            <p:ph type="body" idx="1"/>
          </p:nvPr>
        </p:nvSpPr>
        <p:spPr>
          <a:xfrm>
            <a:off x="457200" y="1200150"/>
            <a:ext cx="8229600" cy="3725699"/>
          </a:xfrm>
          <a:prstGeom prst="rect">
            <a:avLst/>
          </a:prstGeom>
          <a:ln w="28575" cap="flat">
            <a:solidFill>
              <a:srgbClr val="FF9900"/>
            </a:solidFill>
            <a:prstDash val="solid"/>
            <a:round/>
            <a:headEnd type="none" w="med" len="med"/>
            <a:tailEnd type="none" w="med" len="med"/>
          </a:ln>
        </p:spPr>
        <p:txBody>
          <a:bodyPr lIns="91425" tIns="91425" rIns="91425" bIns="91425" anchor="t" anchorCtr="0">
            <a:noAutofit/>
          </a:bodyPr>
          <a:lstStyle/>
          <a:p>
            <a:pPr marL="457200" lvl="0" indent="-419100" rtl="0">
              <a:spcBef>
                <a:spcPts val="0"/>
              </a:spcBef>
              <a:buClr>
                <a:schemeClr val="dk1"/>
              </a:buClr>
              <a:buSzPct val="100000"/>
              <a:buFont typeface="Arial"/>
              <a:buChar char="●"/>
            </a:pPr>
            <a:r>
              <a:rPr lang="en"/>
              <a:t>What are some examples of models? (non-math context)</a:t>
            </a:r>
          </a:p>
          <a:p>
            <a:pPr marL="457200" lvl="0" indent="-419100" rtl="0">
              <a:spcBef>
                <a:spcPts val="0"/>
              </a:spcBef>
              <a:buClr>
                <a:schemeClr val="dk1"/>
              </a:buClr>
              <a:buSzPct val="100000"/>
              <a:buFont typeface="Arial"/>
              <a:buChar char="●"/>
            </a:pPr>
            <a:r>
              <a:rPr lang="en"/>
              <a:t>Why do people use models?  (non-math context)</a:t>
            </a:r>
          </a:p>
          <a:p>
            <a:pPr marL="457200" lvl="0" indent="-419100" rtl="0">
              <a:spcBef>
                <a:spcPts val="0"/>
              </a:spcBef>
              <a:buClr>
                <a:schemeClr val="dk1"/>
              </a:buClr>
              <a:buSzPct val="100000"/>
              <a:buFont typeface="Arial"/>
              <a:buChar char="●"/>
            </a:pPr>
            <a:r>
              <a:rPr lang="en"/>
              <a:t>What are some examples of mathematical models?</a:t>
            </a:r>
          </a:p>
          <a:p>
            <a:pPr marL="457200" lvl="0" indent="-419100" rtl="0">
              <a:spcBef>
                <a:spcPts val="0"/>
              </a:spcBef>
              <a:buClr>
                <a:schemeClr val="dk1"/>
              </a:buClr>
              <a:buSzPct val="100000"/>
              <a:buFont typeface="Arial"/>
              <a:buChar char="●"/>
            </a:pPr>
            <a:r>
              <a:rPr lang="en"/>
              <a:t>Why do people use mathematical models?</a:t>
            </a:r>
          </a:p>
        </p:txBody>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Shape 87"/>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t>Examples of mathematical models</a:t>
            </a:r>
          </a:p>
        </p:txBody>
      </p:sp>
      <p:pic>
        <p:nvPicPr>
          <p:cNvPr id="88" name="Shape 88"/>
          <p:cNvPicPr preferRelativeResize="0"/>
          <p:nvPr/>
        </p:nvPicPr>
        <p:blipFill>
          <a:blip r:embed="rId3">
            <a:alphaModFix/>
          </a:blip>
          <a:stretch>
            <a:fillRect/>
          </a:stretch>
        </p:blipFill>
        <p:spPr>
          <a:xfrm>
            <a:off x="354975" y="1063375"/>
            <a:ext cx="2804775" cy="1907249"/>
          </a:xfrm>
          <a:prstGeom prst="rect">
            <a:avLst/>
          </a:prstGeom>
          <a:noFill/>
          <a:ln>
            <a:noFill/>
          </a:ln>
        </p:spPr>
      </p:pic>
      <p:pic>
        <p:nvPicPr>
          <p:cNvPr id="89" name="Shape 89"/>
          <p:cNvPicPr preferRelativeResize="0"/>
          <p:nvPr/>
        </p:nvPicPr>
        <p:blipFill>
          <a:blip r:embed="rId4">
            <a:alphaModFix/>
          </a:blip>
          <a:stretch>
            <a:fillRect/>
          </a:stretch>
        </p:blipFill>
        <p:spPr>
          <a:xfrm>
            <a:off x="3461325" y="1063362"/>
            <a:ext cx="3081749" cy="1738425"/>
          </a:xfrm>
          <a:prstGeom prst="rect">
            <a:avLst/>
          </a:prstGeom>
          <a:noFill/>
          <a:ln>
            <a:noFill/>
          </a:ln>
        </p:spPr>
      </p:pic>
      <p:pic>
        <p:nvPicPr>
          <p:cNvPr id="90" name="Shape 90"/>
          <p:cNvPicPr preferRelativeResize="0"/>
          <p:nvPr/>
        </p:nvPicPr>
        <p:blipFill>
          <a:blip r:embed="rId5">
            <a:alphaModFix/>
          </a:blip>
          <a:stretch>
            <a:fillRect/>
          </a:stretch>
        </p:blipFill>
        <p:spPr>
          <a:xfrm>
            <a:off x="6912200" y="1141712"/>
            <a:ext cx="1468325" cy="1581749"/>
          </a:xfrm>
          <a:prstGeom prst="rect">
            <a:avLst/>
          </a:prstGeom>
          <a:noFill/>
          <a:ln>
            <a:noFill/>
          </a:ln>
        </p:spPr>
      </p:pic>
      <p:pic>
        <p:nvPicPr>
          <p:cNvPr id="91" name="Shape 91"/>
          <p:cNvPicPr preferRelativeResize="0"/>
          <p:nvPr/>
        </p:nvPicPr>
        <p:blipFill>
          <a:blip r:embed="rId6">
            <a:alphaModFix/>
          </a:blip>
          <a:stretch>
            <a:fillRect/>
          </a:stretch>
        </p:blipFill>
        <p:spPr>
          <a:xfrm>
            <a:off x="457200" y="3020750"/>
            <a:ext cx="2649124" cy="1987700"/>
          </a:xfrm>
          <a:prstGeom prst="rect">
            <a:avLst/>
          </a:prstGeom>
          <a:noFill/>
          <a:ln>
            <a:noFill/>
          </a:ln>
        </p:spPr>
      </p:pic>
      <p:pic>
        <p:nvPicPr>
          <p:cNvPr id="92" name="Shape 92"/>
          <p:cNvPicPr preferRelativeResize="0"/>
          <p:nvPr/>
        </p:nvPicPr>
        <p:blipFill>
          <a:blip r:embed="rId7">
            <a:alphaModFix/>
          </a:blip>
          <a:stretch>
            <a:fillRect/>
          </a:stretch>
        </p:blipFill>
        <p:spPr>
          <a:xfrm>
            <a:off x="3322475" y="2886225"/>
            <a:ext cx="2127950" cy="2053549"/>
          </a:xfrm>
          <a:prstGeom prst="rect">
            <a:avLst/>
          </a:prstGeom>
          <a:noFill/>
          <a:ln>
            <a:noFill/>
          </a:ln>
        </p:spPr>
      </p:pic>
      <p:pic>
        <p:nvPicPr>
          <p:cNvPr id="93" name="Shape 93"/>
          <p:cNvPicPr preferRelativeResize="0"/>
          <p:nvPr/>
        </p:nvPicPr>
        <p:blipFill>
          <a:blip r:embed="rId8">
            <a:alphaModFix/>
          </a:blip>
          <a:stretch>
            <a:fillRect/>
          </a:stretch>
        </p:blipFill>
        <p:spPr>
          <a:xfrm>
            <a:off x="5526275" y="2970625"/>
            <a:ext cx="3389560" cy="1907249"/>
          </a:xfrm>
          <a:prstGeom prst="rect">
            <a:avLst/>
          </a:prstGeom>
          <a:noFill/>
          <a:ln>
            <a:noFill/>
          </a:ln>
        </p:spPr>
      </p:pic>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Shape 98"/>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dirty="0"/>
              <a:t>What’s the connection?</a:t>
            </a:r>
          </a:p>
        </p:txBody>
      </p:sp>
      <p:sp>
        <p:nvSpPr>
          <p:cNvPr id="99" name="Shape 99"/>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rtl="0">
              <a:spcBef>
                <a:spcPts val="0"/>
              </a:spcBef>
              <a:buNone/>
            </a:pPr>
            <a:r>
              <a:rPr lang="en" dirty="0"/>
              <a:t>In this project, you will be creating your own “graphing story” - a 15-second video that shows a quantity changing over time.  You’ll also create a graph and explanation to go with it.</a:t>
            </a:r>
          </a:p>
          <a:p>
            <a:pPr rtl="0">
              <a:spcBef>
                <a:spcPts val="0"/>
              </a:spcBef>
              <a:buNone/>
            </a:pPr>
            <a:endParaRPr dirty="0"/>
          </a:p>
        </p:txBody>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pic>
        <p:nvPicPr>
          <p:cNvPr id="105" name="Shape 105"/>
          <p:cNvPicPr preferRelativeResize="0"/>
          <p:nvPr/>
        </p:nvPicPr>
        <p:blipFill>
          <a:blip r:embed="rId3">
            <a:alphaModFix/>
          </a:blip>
          <a:stretch>
            <a:fillRect/>
          </a:stretch>
        </p:blipFill>
        <p:spPr>
          <a:xfrm>
            <a:off x="5447375" y="2199325"/>
            <a:ext cx="2453574" cy="2409399"/>
          </a:xfrm>
          <a:prstGeom prst="rect">
            <a:avLst/>
          </a:prstGeom>
          <a:noFill/>
          <a:ln>
            <a:noFill/>
          </a:ln>
        </p:spPr>
      </p:pic>
      <p:sp>
        <p:nvSpPr>
          <p:cNvPr id="106" name="Shape 106"/>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t>Cognitive skills in this project:</a:t>
            </a:r>
          </a:p>
        </p:txBody>
      </p:sp>
      <p:sp>
        <p:nvSpPr>
          <p:cNvPr id="107" name="Shape 107"/>
          <p:cNvSpPr txBox="1">
            <a:spLocks noGrp="1"/>
          </p:cNvSpPr>
          <p:nvPr>
            <p:ph type="body" idx="1"/>
          </p:nvPr>
        </p:nvSpPr>
        <p:spPr>
          <a:xfrm>
            <a:off x="457200" y="1188900"/>
            <a:ext cx="8229600" cy="3725699"/>
          </a:xfrm>
          <a:prstGeom prst="rect">
            <a:avLst/>
          </a:prstGeom>
        </p:spPr>
        <p:txBody>
          <a:bodyPr lIns="91425" tIns="91425" rIns="91425" bIns="91425" anchor="t" anchorCtr="0">
            <a:noAutofit/>
          </a:bodyPr>
          <a:lstStyle/>
          <a:p>
            <a:pPr marL="457200" lvl="0" indent="-419100" rtl="0">
              <a:spcBef>
                <a:spcPts val="0"/>
              </a:spcBef>
              <a:buClr>
                <a:schemeClr val="dk1"/>
              </a:buClr>
              <a:buSzPct val="100000"/>
              <a:buFont typeface="Arial"/>
              <a:buChar char="●"/>
            </a:pPr>
            <a:r>
              <a:rPr lang="en"/>
              <a:t>Justifying / Constructing an Explanation</a:t>
            </a:r>
          </a:p>
          <a:p>
            <a:pPr marL="457200" lvl="0" indent="-419100" rtl="0">
              <a:spcBef>
                <a:spcPts val="0"/>
              </a:spcBef>
              <a:buClr>
                <a:schemeClr val="dk1"/>
              </a:buClr>
              <a:buSzPct val="100000"/>
              <a:buFont typeface="Arial"/>
              <a:buChar char="●"/>
            </a:pPr>
            <a:r>
              <a:rPr lang="en"/>
              <a:t>Making Connections and Inferences</a:t>
            </a:r>
          </a:p>
          <a:p>
            <a:pPr marL="457200" lvl="0" indent="-419100" rtl="0">
              <a:spcBef>
                <a:spcPts val="0"/>
              </a:spcBef>
              <a:buClr>
                <a:schemeClr val="dk1"/>
              </a:buClr>
              <a:buSzPct val="100000"/>
              <a:buFont typeface="Arial"/>
              <a:buChar char="●"/>
            </a:pPr>
            <a:r>
              <a:rPr lang="en"/>
              <a:t>Modeling</a:t>
            </a:r>
          </a:p>
          <a:p>
            <a:pPr marL="457200" lvl="0" indent="-419100" rtl="0">
              <a:spcBef>
                <a:spcPts val="0"/>
              </a:spcBef>
              <a:buClr>
                <a:schemeClr val="dk1"/>
              </a:buClr>
              <a:buSzPct val="100000"/>
              <a:buFont typeface="Arial"/>
              <a:buChar char="●"/>
            </a:pPr>
            <a:r>
              <a:rPr lang="en"/>
              <a:t>Precision</a:t>
            </a:r>
          </a:p>
          <a:p>
            <a:pPr rtl="0">
              <a:spcBef>
                <a:spcPts val="0"/>
              </a:spcBef>
              <a:buNone/>
            </a:pPr>
            <a:endParaRPr/>
          </a:p>
          <a:p>
            <a:pPr rtl="0">
              <a:spcBef>
                <a:spcPts val="0"/>
              </a:spcBef>
              <a:buNone/>
            </a:pPr>
            <a:r>
              <a:rPr lang="en"/>
              <a:t>Your goal throughout the year</a:t>
            </a:r>
          </a:p>
          <a:p>
            <a:pPr lvl="0">
              <a:spcBef>
                <a:spcPts val="0"/>
              </a:spcBef>
              <a:buNone/>
            </a:pPr>
            <a:r>
              <a:rPr lang="en"/>
              <a:t>is GROWTH in your cognitive skills!</a:t>
            </a:r>
          </a:p>
        </p:txBody>
      </p:sp>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Shape 112"/>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t>Level 1: Graphing Pictionary</a:t>
            </a:r>
          </a:p>
        </p:txBody>
      </p:sp>
      <p:sp>
        <p:nvSpPr>
          <p:cNvPr id="113" name="Shape 113"/>
          <p:cNvSpPr txBox="1">
            <a:spLocks noGrp="1"/>
          </p:cNvSpPr>
          <p:nvPr>
            <p:ph type="body" idx="1"/>
          </p:nvPr>
        </p:nvSpPr>
        <p:spPr>
          <a:xfrm>
            <a:off x="457200" y="1063375"/>
            <a:ext cx="8229600" cy="3862500"/>
          </a:xfrm>
          <a:prstGeom prst="rect">
            <a:avLst/>
          </a:prstGeom>
          <a:ln w="28575" cap="flat">
            <a:solidFill>
              <a:srgbClr val="00FF00"/>
            </a:solidFill>
            <a:prstDash val="solid"/>
            <a:round/>
            <a:headEnd type="none" w="med" len="med"/>
            <a:tailEnd type="none" w="med" len="med"/>
          </a:ln>
        </p:spPr>
        <p:txBody>
          <a:bodyPr lIns="91425" tIns="91425" rIns="91425" bIns="91425" anchor="t" anchorCtr="0">
            <a:noAutofit/>
          </a:bodyPr>
          <a:lstStyle/>
          <a:p>
            <a:pPr rtl="0">
              <a:spcBef>
                <a:spcPts val="0"/>
              </a:spcBef>
              <a:buNone/>
            </a:pPr>
            <a:r>
              <a:rPr lang="en" sz="2400"/>
              <a:t>→ Your group is a team.  </a:t>
            </a:r>
          </a:p>
          <a:p>
            <a:pPr rtl="0">
              <a:spcBef>
                <a:spcPts val="0"/>
              </a:spcBef>
              <a:buNone/>
            </a:pPr>
            <a:r>
              <a:rPr lang="en" sz="2400"/>
              <a:t>→ One person in your team must describe the graph, the other two must attempt to draw it on their cards.  </a:t>
            </a:r>
          </a:p>
          <a:p>
            <a:pPr rtl="0">
              <a:spcBef>
                <a:spcPts val="0"/>
              </a:spcBef>
              <a:buNone/>
            </a:pPr>
            <a:r>
              <a:rPr lang="en" sz="2400"/>
              <a:t>→ If a member of your team gets the graph right, you ALL receive a point!</a:t>
            </a:r>
          </a:p>
          <a:p>
            <a:pPr>
              <a:spcBef>
                <a:spcPts val="0"/>
              </a:spcBef>
              <a:buNone/>
            </a:pPr>
            <a:r>
              <a:rPr lang="en" sz="2400"/>
              <a:t>(Each round lasts 1 minute!)</a:t>
            </a:r>
          </a:p>
        </p:txBody>
      </p:sp>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Shape 118"/>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t>Good job!!!</a:t>
            </a:r>
          </a:p>
        </p:txBody>
      </p:sp>
      <p:sp>
        <p:nvSpPr>
          <p:cNvPr id="119" name="Shape 119"/>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marL="457200" lvl="0" indent="-419100" rtl="0">
              <a:spcBef>
                <a:spcPts val="0"/>
              </a:spcBef>
              <a:buClr>
                <a:schemeClr val="dk1"/>
              </a:buClr>
              <a:buSzPct val="100000"/>
              <a:buFont typeface="Arial"/>
              <a:buChar char="●"/>
            </a:pPr>
            <a:r>
              <a:rPr lang="en"/>
              <a:t>What strategies worked well for your group?</a:t>
            </a:r>
          </a:p>
          <a:p>
            <a:pPr marL="914400" lvl="1" indent="-381000" rtl="0">
              <a:spcBef>
                <a:spcPts val="0"/>
              </a:spcBef>
              <a:buClr>
                <a:schemeClr val="dk1"/>
              </a:buClr>
              <a:buSzPct val="80000"/>
              <a:buFont typeface="Courier New"/>
              <a:buChar char="o"/>
            </a:pPr>
            <a:r>
              <a:rPr lang="en"/>
              <a:t>communication (the “describer”)</a:t>
            </a:r>
          </a:p>
          <a:p>
            <a:pPr marL="914400" lvl="1" indent="-381000" rtl="0">
              <a:spcBef>
                <a:spcPts val="0"/>
              </a:spcBef>
              <a:buClr>
                <a:schemeClr val="dk1"/>
              </a:buClr>
              <a:buSzPct val="80000"/>
              <a:buFont typeface="Courier New"/>
              <a:buChar char="o"/>
            </a:pPr>
            <a:r>
              <a:rPr lang="en"/>
              <a:t>drawing (the “grapher”)</a:t>
            </a:r>
          </a:p>
          <a:p>
            <a:pPr marL="457200" lvl="0" indent="-419100" rtl="0">
              <a:spcBef>
                <a:spcPts val="0"/>
              </a:spcBef>
              <a:buClr>
                <a:schemeClr val="dk1"/>
              </a:buClr>
              <a:buSzPct val="100000"/>
              <a:buFont typeface="Arial"/>
              <a:buChar char="●"/>
            </a:pPr>
            <a:r>
              <a:rPr lang="en"/>
              <a:t>What strategies did you try that didn’t work well?  How did you communicate as a group to change them?</a:t>
            </a:r>
          </a:p>
        </p:txBody>
      </p:sp>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Shape 124"/>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sz="2800"/>
              <a:t>Group Reflection on the process of class today</a:t>
            </a:r>
          </a:p>
        </p:txBody>
      </p:sp>
      <p:sp>
        <p:nvSpPr>
          <p:cNvPr id="125" name="Shape 125"/>
          <p:cNvSpPr txBox="1">
            <a:spLocks noGrp="1"/>
          </p:cNvSpPr>
          <p:nvPr>
            <p:ph type="body" idx="1"/>
          </p:nvPr>
        </p:nvSpPr>
        <p:spPr>
          <a:xfrm>
            <a:off x="457200" y="1200150"/>
            <a:ext cx="8229600" cy="3725699"/>
          </a:xfrm>
          <a:prstGeom prst="rect">
            <a:avLst/>
          </a:prstGeom>
          <a:ln w="28575" cap="flat">
            <a:solidFill>
              <a:srgbClr val="FF00FF"/>
            </a:solidFill>
            <a:prstDash val="solid"/>
            <a:round/>
            <a:headEnd type="none" w="med" len="med"/>
            <a:tailEnd type="none" w="med" len="med"/>
          </a:ln>
        </p:spPr>
        <p:txBody>
          <a:bodyPr lIns="91425" tIns="91425" rIns="91425" bIns="91425" anchor="t" anchorCtr="0">
            <a:noAutofit/>
          </a:bodyPr>
          <a:lstStyle/>
          <a:p>
            <a:pPr marL="457200" lvl="0" indent="-419100" rtl="0">
              <a:spcBef>
                <a:spcPts val="0"/>
              </a:spcBef>
              <a:buClr>
                <a:schemeClr val="dk1"/>
              </a:buClr>
              <a:buSzPct val="100000"/>
              <a:buFont typeface="Arial"/>
              <a:buChar char="●"/>
            </a:pPr>
            <a:r>
              <a:rPr lang="en"/>
              <a:t>What is one big takeaway for you today? </a:t>
            </a:r>
            <a:r>
              <a:rPr lang="en" sz="1600"/>
              <a:t>(i.e. something you learned!)</a:t>
            </a:r>
            <a:r>
              <a:rPr lang="en"/>
              <a:t> (group discussion)</a:t>
            </a:r>
          </a:p>
          <a:p>
            <a:pPr lvl="0" rtl="0">
              <a:spcBef>
                <a:spcPts val="0"/>
              </a:spcBef>
              <a:buNone/>
            </a:pPr>
            <a:endParaRPr/>
          </a:p>
          <a:p>
            <a:pPr marL="457200" lvl="0" indent="-419100" rtl="0">
              <a:spcBef>
                <a:spcPts val="0"/>
              </a:spcBef>
              <a:buClr>
                <a:schemeClr val="dk1"/>
              </a:buClr>
              <a:buSzPct val="100000"/>
              <a:buFont typeface="Arial"/>
              <a:buChar char="●"/>
            </a:pPr>
            <a:r>
              <a:rPr lang="en"/>
              <a:t>How did we do as a class today? (whole class discussion)</a:t>
            </a:r>
          </a:p>
          <a:p>
            <a:pPr marL="914400" lvl="1" indent="-381000" rtl="0">
              <a:spcBef>
                <a:spcPts val="0"/>
              </a:spcBef>
              <a:buClr>
                <a:schemeClr val="dk1"/>
              </a:buClr>
              <a:buSzPct val="80000"/>
              <a:buFont typeface="Courier New"/>
              <a:buChar char="o"/>
            </a:pPr>
            <a:r>
              <a:rPr lang="en"/>
              <a:t>“one voice” / “follow directions”</a:t>
            </a:r>
          </a:p>
          <a:p>
            <a:pPr marL="914400" lvl="1" indent="-381000" rtl="0">
              <a:spcBef>
                <a:spcPts val="0"/>
              </a:spcBef>
              <a:buClr>
                <a:schemeClr val="dk1"/>
              </a:buClr>
              <a:buSzPct val="80000"/>
              <a:buFont typeface="Courier New"/>
              <a:buChar char="o"/>
            </a:pPr>
            <a:r>
              <a:rPr lang="en"/>
              <a:t>“everyone grows every day”</a:t>
            </a:r>
          </a:p>
          <a:p>
            <a:pPr marL="914400" lvl="1" indent="-381000" rtl="0">
              <a:spcBef>
                <a:spcPts val="0"/>
              </a:spcBef>
              <a:buClr>
                <a:schemeClr val="dk1"/>
              </a:buClr>
              <a:buSzPct val="80000"/>
              <a:buFont typeface="Courier New"/>
              <a:buChar char="o"/>
            </a:pPr>
            <a:r>
              <a:rPr lang="en"/>
              <a:t>“leave no Bulldog behind”</a:t>
            </a: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t>Warm-Up</a:t>
            </a:r>
          </a:p>
        </p:txBody>
      </p:sp>
      <p:sp>
        <p:nvSpPr>
          <p:cNvPr id="30" name="Shape 30"/>
          <p:cNvSpPr txBox="1">
            <a:spLocks noGrp="1"/>
          </p:cNvSpPr>
          <p:nvPr>
            <p:ph type="body" idx="1"/>
          </p:nvPr>
        </p:nvSpPr>
        <p:spPr>
          <a:xfrm>
            <a:off x="457200" y="1200150"/>
            <a:ext cx="4382400" cy="3725699"/>
          </a:xfrm>
          <a:prstGeom prst="rect">
            <a:avLst/>
          </a:prstGeom>
        </p:spPr>
        <p:txBody>
          <a:bodyPr lIns="91425" tIns="91425" rIns="91425" bIns="91425" anchor="t" anchorCtr="0">
            <a:noAutofit/>
          </a:bodyPr>
          <a:lstStyle/>
          <a:p>
            <a:pPr>
              <a:spcBef>
                <a:spcPts val="0"/>
              </a:spcBef>
              <a:buNone/>
            </a:pPr>
            <a:r>
              <a:rPr lang="en" u="sng"/>
              <a:t>Quickwrite:</a:t>
            </a:r>
            <a:r>
              <a:rPr lang="en"/>
              <a:t> What do you think people mean when they say “A picture is worth a thousand words?”  Do you agree with this statement?</a:t>
            </a:r>
          </a:p>
        </p:txBody>
      </p:sp>
      <p:pic>
        <p:nvPicPr>
          <p:cNvPr id="31" name="Shape 31"/>
          <p:cNvPicPr preferRelativeResize="0"/>
          <p:nvPr/>
        </p:nvPicPr>
        <p:blipFill>
          <a:blip r:embed="rId3">
            <a:alphaModFix/>
          </a:blip>
          <a:stretch>
            <a:fillRect/>
          </a:stretch>
        </p:blipFill>
        <p:spPr>
          <a:xfrm>
            <a:off x="4935750" y="1200150"/>
            <a:ext cx="3550450" cy="3550450"/>
          </a:xfrm>
          <a:prstGeom prst="rect">
            <a:avLst/>
          </a:prstGeom>
          <a:noFill/>
          <a:ln>
            <a:noFill/>
          </a:ln>
        </p:spPr>
      </p:pic>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5"/>
        <p:cNvGrpSpPr/>
        <p:nvPr/>
      </p:nvGrpSpPr>
      <p:grpSpPr>
        <a:xfrm>
          <a:off x="0" y="0"/>
          <a:ext cx="0" cy="0"/>
          <a:chOff x="0" y="0"/>
          <a:chExt cx="0" cy="0"/>
        </a:xfrm>
      </p:grpSpPr>
      <p:sp>
        <p:nvSpPr>
          <p:cNvPr id="36" name="Shape 36"/>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t>Today’s Objectives</a:t>
            </a:r>
          </a:p>
        </p:txBody>
      </p:sp>
      <p:sp>
        <p:nvSpPr>
          <p:cNvPr id="37" name="Shape 37"/>
          <p:cNvSpPr txBox="1">
            <a:spLocks noGrp="1"/>
          </p:cNvSpPr>
          <p:nvPr>
            <p:ph type="body" idx="1"/>
          </p:nvPr>
        </p:nvSpPr>
        <p:spPr>
          <a:xfrm>
            <a:off x="457200" y="1200150"/>
            <a:ext cx="8229600" cy="3725699"/>
          </a:xfrm>
          <a:prstGeom prst="rect">
            <a:avLst/>
          </a:prstGeom>
          <a:ln w="28575" cap="flat">
            <a:solidFill>
              <a:srgbClr val="FF0000"/>
            </a:solidFill>
            <a:prstDash val="solid"/>
            <a:round/>
            <a:headEnd type="none" w="med" len="med"/>
            <a:tailEnd type="none" w="med" len="med"/>
          </a:ln>
        </p:spPr>
        <p:txBody>
          <a:bodyPr lIns="91425" tIns="91425" rIns="91425" bIns="91425" anchor="t" anchorCtr="0">
            <a:noAutofit/>
          </a:bodyPr>
          <a:lstStyle/>
          <a:p>
            <a:pPr marL="457200" lvl="0" indent="-419100" rtl="0">
              <a:spcBef>
                <a:spcPts val="0"/>
              </a:spcBef>
              <a:buClr>
                <a:schemeClr val="dk1"/>
              </a:buClr>
              <a:buSzPct val="100000"/>
              <a:buFont typeface="Arial"/>
              <a:buChar char="●"/>
            </a:pPr>
            <a:r>
              <a:rPr lang="en"/>
              <a:t>describe a real-world situation using math</a:t>
            </a:r>
          </a:p>
          <a:p>
            <a:pPr marL="457200" lvl="0" indent="-419100" rtl="0">
              <a:spcBef>
                <a:spcPts val="0"/>
              </a:spcBef>
              <a:buClr>
                <a:schemeClr val="dk1"/>
              </a:buClr>
              <a:buSzPct val="100000"/>
              <a:buFont typeface="Arial"/>
              <a:buChar char="●"/>
            </a:pPr>
            <a:r>
              <a:rPr lang="en"/>
              <a:t>understand what modeling with math means and why it’s useful</a:t>
            </a:r>
          </a:p>
          <a:p>
            <a:pPr marL="457200" lvl="0" indent="-419100" rtl="0">
              <a:spcBef>
                <a:spcPts val="0"/>
              </a:spcBef>
              <a:buClr>
                <a:schemeClr val="dk1"/>
              </a:buClr>
              <a:buSzPct val="100000"/>
              <a:buFont typeface="Arial"/>
              <a:buChar char="●"/>
            </a:pPr>
            <a:r>
              <a:rPr lang="en"/>
              <a:t>get an overview of the Graphing Stories project</a:t>
            </a:r>
          </a:p>
          <a:p>
            <a:pPr marL="457200" lvl="0" indent="-419100">
              <a:spcBef>
                <a:spcPts val="0"/>
              </a:spcBef>
              <a:buClr>
                <a:schemeClr val="dk1"/>
              </a:buClr>
              <a:buSzPct val="100000"/>
              <a:buFont typeface="Arial"/>
              <a:buChar char="●"/>
            </a:pPr>
            <a:r>
              <a:rPr lang="en"/>
              <a:t>begin sharpening our graphing and communication skills</a:t>
            </a: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1"/>
        <p:cNvGrpSpPr/>
        <p:nvPr/>
      </p:nvGrpSpPr>
      <p:grpSpPr>
        <a:xfrm>
          <a:off x="0" y="0"/>
          <a:ext cx="0" cy="0"/>
          <a:chOff x="0" y="0"/>
          <a:chExt cx="0" cy="0"/>
        </a:xfrm>
      </p:grpSpPr>
      <p:sp>
        <p:nvSpPr>
          <p:cNvPr id="42" name="Shape 42"/>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sz="2600"/>
              <a:t>Watch the 15-Second Video:</a:t>
            </a:r>
          </a:p>
        </p:txBody>
      </p:sp>
      <p:sp>
        <p:nvSpPr>
          <p:cNvPr id="43" name="Shape 43"/>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a:spcBef>
                <a:spcPts val="0"/>
              </a:spcBef>
              <a:buNone/>
            </a:pPr>
            <a:endParaRPr/>
          </a:p>
        </p:txBody>
      </p:sp>
      <p:pic>
        <p:nvPicPr>
          <p:cNvPr id="44" name="Shape 44">
            <a:hlinkClick r:id="rId3"/>
          </p:cNvPr>
          <p:cNvPicPr preferRelativeResize="0"/>
          <p:nvPr/>
        </p:nvPicPr>
        <p:blipFill>
          <a:blip r:embed="rId4">
            <a:alphaModFix/>
          </a:blip>
          <a:stretch>
            <a:fillRect/>
          </a:stretch>
        </p:blipFill>
        <p:spPr>
          <a:xfrm>
            <a:off x="1104625" y="1063376"/>
            <a:ext cx="6934750" cy="3911300"/>
          </a:xfrm>
          <a:prstGeom prst="rect">
            <a:avLst/>
          </a:prstGeom>
          <a:noFill/>
          <a:ln>
            <a:noFill/>
          </a:ln>
        </p:spPr>
      </p:pic>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sp>
        <p:nvSpPr>
          <p:cNvPr id="49" name="Shape 49"/>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lvl="0" rtl="0">
              <a:spcBef>
                <a:spcPts val="0"/>
              </a:spcBef>
              <a:buNone/>
            </a:pPr>
            <a:r>
              <a:rPr lang="en" sz="2600"/>
              <a:t>This time, watch for quantities we could measure:</a:t>
            </a:r>
          </a:p>
        </p:txBody>
      </p:sp>
      <p:sp>
        <p:nvSpPr>
          <p:cNvPr id="50" name="Shape 50"/>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lvl="0" rtl="0">
              <a:spcBef>
                <a:spcPts val="0"/>
              </a:spcBef>
              <a:buNone/>
            </a:pPr>
            <a:endParaRPr/>
          </a:p>
        </p:txBody>
      </p:sp>
      <p:pic>
        <p:nvPicPr>
          <p:cNvPr id="51" name="Shape 51">
            <a:hlinkClick r:id="rId3"/>
          </p:cNvPr>
          <p:cNvPicPr preferRelativeResize="0"/>
          <p:nvPr/>
        </p:nvPicPr>
        <p:blipFill>
          <a:blip r:embed="rId4">
            <a:alphaModFix/>
          </a:blip>
          <a:stretch>
            <a:fillRect/>
          </a:stretch>
        </p:blipFill>
        <p:spPr>
          <a:xfrm>
            <a:off x="1104625" y="1063376"/>
            <a:ext cx="6934750" cy="3911300"/>
          </a:xfrm>
          <a:prstGeom prst="rect">
            <a:avLst/>
          </a:prstGeom>
          <a:noFill/>
          <a:ln>
            <a:noFill/>
          </a:ln>
        </p:spPr>
      </p:pic>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Shape 56"/>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sz="2600"/>
              <a:t>Now, notice his distance from the pitcher’s mound:</a:t>
            </a:r>
          </a:p>
        </p:txBody>
      </p:sp>
      <p:sp>
        <p:nvSpPr>
          <p:cNvPr id="57" name="Shape 57"/>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a:spcBef>
                <a:spcPts val="0"/>
              </a:spcBef>
              <a:buNone/>
            </a:pPr>
            <a:endParaRPr/>
          </a:p>
        </p:txBody>
      </p:sp>
      <p:pic>
        <p:nvPicPr>
          <p:cNvPr id="58" name="Shape 58">
            <a:hlinkClick r:id="rId3"/>
          </p:cNvPr>
          <p:cNvPicPr preferRelativeResize="0"/>
          <p:nvPr/>
        </p:nvPicPr>
        <p:blipFill>
          <a:blip r:embed="rId4">
            <a:alphaModFix/>
          </a:blip>
          <a:stretch>
            <a:fillRect/>
          </a:stretch>
        </p:blipFill>
        <p:spPr>
          <a:xfrm>
            <a:off x="1104625" y="1063376"/>
            <a:ext cx="6934750" cy="3911300"/>
          </a:xfrm>
          <a:prstGeom prst="rect">
            <a:avLst/>
          </a:prstGeom>
          <a:noFill/>
          <a:ln>
            <a:noFill/>
          </a:ln>
        </p:spPr>
      </p:pic>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Shape 63"/>
          <p:cNvSpPr txBox="1">
            <a:spLocks noGrp="1"/>
          </p:cNvSpPr>
          <p:nvPr>
            <p:ph type="title"/>
          </p:nvPr>
        </p:nvSpPr>
        <p:spPr>
          <a:xfrm>
            <a:off x="457200" y="205978"/>
            <a:ext cx="8229600" cy="857400"/>
          </a:xfrm>
          <a:prstGeom prst="rect">
            <a:avLst/>
          </a:prstGeom>
          <a:ln w="28575" cap="flat">
            <a:solidFill>
              <a:srgbClr val="FFFF00"/>
            </a:solidFill>
            <a:prstDash val="solid"/>
            <a:round/>
            <a:headEnd type="none" w="med" len="med"/>
            <a:tailEnd type="none" w="med" len="med"/>
          </a:ln>
        </p:spPr>
        <p:txBody>
          <a:bodyPr lIns="91425" tIns="91425" rIns="91425" bIns="91425" anchor="b" anchorCtr="0">
            <a:noAutofit/>
          </a:bodyPr>
          <a:lstStyle/>
          <a:p>
            <a:pPr>
              <a:spcBef>
                <a:spcPts val="0"/>
              </a:spcBef>
              <a:buNone/>
            </a:pPr>
            <a:r>
              <a:rPr lang="en" sz="2600"/>
              <a:t>We’ve reached the limit of words to describe!  Let’s turn to math :)</a:t>
            </a:r>
          </a:p>
        </p:txBody>
      </p:sp>
      <p:sp>
        <p:nvSpPr>
          <p:cNvPr id="64" name="Shape 64"/>
          <p:cNvSpPr txBox="1">
            <a:spLocks noGrp="1"/>
          </p:cNvSpPr>
          <p:nvPr>
            <p:ph type="body" idx="1"/>
          </p:nvPr>
        </p:nvSpPr>
        <p:spPr>
          <a:xfrm>
            <a:off x="225100" y="1063375"/>
            <a:ext cx="8823899" cy="3862500"/>
          </a:xfrm>
          <a:prstGeom prst="rect">
            <a:avLst/>
          </a:prstGeom>
        </p:spPr>
        <p:txBody>
          <a:bodyPr lIns="91425" tIns="91425" rIns="91425" bIns="91425" anchor="t" anchorCtr="0">
            <a:noAutofit/>
          </a:bodyPr>
          <a:lstStyle/>
          <a:p>
            <a:pPr rtl="0">
              <a:spcBef>
                <a:spcPts val="0"/>
              </a:spcBef>
              <a:buNone/>
            </a:pPr>
            <a:r>
              <a:rPr lang="en"/>
              <a:t>On your paper, please sketch a graph of Mr. Miller’s distance from the pitcher’s mound throughout his run.  </a:t>
            </a:r>
          </a:p>
          <a:p>
            <a:pPr rtl="0">
              <a:spcBef>
                <a:spcPts val="0"/>
              </a:spcBef>
              <a:buNone/>
            </a:pPr>
            <a:r>
              <a:rPr lang="en" sz="2400"/>
              <a:t>1) decide which quantities are of interest</a:t>
            </a:r>
          </a:p>
          <a:p>
            <a:pPr rtl="0">
              <a:spcBef>
                <a:spcPts val="0"/>
              </a:spcBef>
              <a:buNone/>
            </a:pPr>
            <a:r>
              <a:rPr lang="en" sz="2400"/>
              <a:t>2) label your axes (which quantity do you think belongs on the x-axis? on the y-axis?)</a:t>
            </a:r>
          </a:p>
          <a:p>
            <a:pPr rtl="0">
              <a:spcBef>
                <a:spcPts val="0"/>
              </a:spcBef>
              <a:buNone/>
            </a:pPr>
            <a:r>
              <a:rPr lang="en" sz="2400"/>
              <a:t>3) scale your axes</a:t>
            </a:r>
          </a:p>
          <a:p>
            <a:pPr lvl="0">
              <a:spcBef>
                <a:spcPts val="0"/>
              </a:spcBef>
              <a:buNone/>
            </a:pPr>
            <a:r>
              <a:rPr lang="en" sz="2400"/>
              <a:t>4) sketch your graph</a:t>
            </a:r>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t>As you go...</a:t>
            </a:r>
          </a:p>
        </p:txBody>
      </p:sp>
      <p:sp>
        <p:nvSpPr>
          <p:cNvPr id="70" name="Shape 70"/>
          <p:cNvSpPr txBox="1">
            <a:spLocks noGrp="1"/>
          </p:cNvSpPr>
          <p:nvPr>
            <p:ph type="body" idx="1"/>
          </p:nvPr>
        </p:nvSpPr>
        <p:spPr>
          <a:xfrm>
            <a:off x="457200" y="1200150"/>
            <a:ext cx="8229600" cy="3725699"/>
          </a:xfrm>
          <a:prstGeom prst="rect">
            <a:avLst/>
          </a:prstGeom>
          <a:ln w="28575" cap="flat">
            <a:solidFill>
              <a:srgbClr val="00FF00"/>
            </a:solidFill>
            <a:prstDash val="solid"/>
            <a:round/>
            <a:headEnd type="none" w="med" len="med"/>
            <a:tailEnd type="none" w="med" len="med"/>
          </a:ln>
        </p:spPr>
        <p:txBody>
          <a:bodyPr lIns="91425" tIns="91425" rIns="91425" bIns="91425" anchor="t" anchorCtr="0">
            <a:noAutofit/>
          </a:bodyPr>
          <a:lstStyle/>
          <a:p>
            <a:pPr marL="457200" lvl="0" indent="-419100" rtl="0">
              <a:spcBef>
                <a:spcPts val="0"/>
              </a:spcBef>
              <a:buClr>
                <a:schemeClr val="dk1"/>
              </a:buClr>
              <a:buSzPct val="100000"/>
              <a:buFont typeface="Arial"/>
              <a:buChar char="●"/>
            </a:pPr>
            <a:r>
              <a:rPr lang="en"/>
              <a:t>do your best to make a graph that accurately describes the situation</a:t>
            </a:r>
          </a:p>
          <a:p>
            <a:pPr marL="457200" lvl="0" indent="-419100" rtl="0">
              <a:spcBef>
                <a:spcPts val="0"/>
              </a:spcBef>
              <a:buClr>
                <a:schemeClr val="dk1"/>
              </a:buClr>
              <a:buSzPct val="100000"/>
              <a:buFont typeface="Arial"/>
              <a:buChar char="●"/>
            </a:pPr>
            <a:r>
              <a:rPr lang="en"/>
              <a:t>BUT, your graph doesn’t have to be mathematically perfect (that’s why it’s called a sketch)</a:t>
            </a:r>
          </a:p>
          <a:p>
            <a:pPr marL="457200" lvl="0" indent="-419100">
              <a:spcBef>
                <a:spcPts val="0"/>
              </a:spcBef>
              <a:buClr>
                <a:schemeClr val="dk1"/>
              </a:buClr>
              <a:buSzPct val="100000"/>
              <a:buFont typeface="Arial"/>
              <a:buChar char="●"/>
            </a:pPr>
            <a:r>
              <a:rPr lang="en"/>
              <a:t>we will share our graphs with our group and have a chance to refine them</a:t>
            </a:r>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Shape 75"/>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t>Let’s view some graphs!</a:t>
            </a:r>
          </a:p>
        </p:txBody>
      </p:sp>
      <p:sp>
        <p:nvSpPr>
          <p:cNvPr id="76" name="Shape 76"/>
          <p:cNvSpPr txBox="1">
            <a:spLocks noGrp="1"/>
          </p:cNvSpPr>
          <p:nvPr>
            <p:ph type="body" idx="1"/>
          </p:nvPr>
        </p:nvSpPr>
        <p:spPr>
          <a:xfrm>
            <a:off x="457200" y="1200150"/>
            <a:ext cx="8229600" cy="1636200"/>
          </a:xfrm>
          <a:prstGeom prst="rect">
            <a:avLst/>
          </a:prstGeom>
          <a:ln w="28575" cap="flat">
            <a:solidFill>
              <a:srgbClr val="9900FF"/>
            </a:solidFill>
            <a:prstDash val="solid"/>
            <a:round/>
            <a:headEnd type="none" w="med" len="med"/>
            <a:tailEnd type="none" w="med" len="med"/>
          </a:ln>
        </p:spPr>
        <p:txBody>
          <a:bodyPr lIns="91425" tIns="91425" rIns="91425" bIns="91425" anchor="t" anchorCtr="0">
            <a:noAutofit/>
          </a:bodyPr>
          <a:lstStyle/>
          <a:p>
            <a:pPr marL="457200" lvl="0" indent="-419100" rtl="0">
              <a:spcBef>
                <a:spcPts val="0"/>
              </a:spcBef>
              <a:buClr>
                <a:schemeClr val="dk1"/>
              </a:buClr>
              <a:buSzPct val="100000"/>
              <a:buFont typeface="Arial"/>
              <a:buChar char="●"/>
            </a:pPr>
            <a:r>
              <a:rPr lang="en"/>
              <a:t>What’s good about each one?</a:t>
            </a:r>
          </a:p>
          <a:p>
            <a:pPr marL="457200" lvl="0" indent="-419100" rtl="0">
              <a:spcBef>
                <a:spcPts val="0"/>
              </a:spcBef>
              <a:buClr>
                <a:schemeClr val="dk1"/>
              </a:buClr>
              <a:buSzPct val="100000"/>
              <a:buFont typeface="Arial"/>
              <a:buChar char="●"/>
            </a:pPr>
            <a:r>
              <a:rPr lang="en"/>
              <a:t>Did your own graph look similar to each example?  Why or why not?</a:t>
            </a:r>
          </a:p>
          <a:p>
            <a:pPr lvl="0" rtl="0">
              <a:spcBef>
                <a:spcPts val="0"/>
              </a:spcBef>
              <a:buNone/>
            </a:pPr>
            <a:endParaRPr/>
          </a:p>
        </p:txBody>
      </p:sp>
    </p:spTree>
  </p:cSld>
  <p:clrMapOvr>
    <a:masterClrMapping/>
  </p:clrMapOvr>
  <p:transition spd="slow">
    <p:cut/>
  </p:transition>
</p:sld>
</file>

<file path=ppt/theme/theme1.xml><?xml version="1.0" encoding="utf-8"?>
<a:theme xmlns:a="http://schemas.openxmlformats.org/drawingml/2006/main" name="simple-light">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71</TotalTime>
  <Words>726</Words>
  <Application>Microsoft Macintosh PowerPoint</Application>
  <PresentationFormat>On-screen Show (16:9)</PresentationFormat>
  <Paragraphs>63</Paragraphs>
  <Slides>16</Slides>
  <Notes>16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16</vt:i4>
      </vt:variant>
    </vt:vector>
  </HeadingPairs>
  <TitlesOfParts>
    <vt:vector size="19" baseType="lpstr">
      <vt:lpstr>Courier New</vt:lpstr>
      <vt:lpstr>Arial</vt:lpstr>
      <vt:lpstr>simple-light</vt:lpstr>
      <vt:lpstr>Graphing Stories</vt:lpstr>
      <vt:lpstr>Warm-Up</vt:lpstr>
      <vt:lpstr>Today’s Objectives</vt:lpstr>
      <vt:lpstr>Watch the 15-Second Video:</vt:lpstr>
      <vt:lpstr>This time, watch for quantities we could measure:</vt:lpstr>
      <vt:lpstr>Now, notice his distance from the pitcher’s mound:</vt:lpstr>
      <vt:lpstr>We’ve reached the limit of words to describe!  Let’s turn to math :)</vt:lpstr>
      <vt:lpstr>As you go...</vt:lpstr>
      <vt:lpstr>Let’s view some graphs!</vt:lpstr>
      <vt:lpstr>Models, models, models...</vt:lpstr>
      <vt:lpstr>Examples of mathematical models</vt:lpstr>
      <vt:lpstr>What’s the connection?</vt:lpstr>
      <vt:lpstr>Cognitive skills in this project:</vt:lpstr>
      <vt:lpstr>Level 1: Graphing Pictionary</vt:lpstr>
      <vt:lpstr>Good job!!!</vt:lpstr>
      <vt:lpstr>Group Reflection on the process of class today</vt:lpstr>
    </vt:vector>
  </TitlesOfParts>
  <LinksUpToDate>false</LinksUpToDate>
  <SharedDoc>false</SharedDoc>
  <HyperlinksChanged>false</HyperlinksChanged>
  <AppVersion>15.0040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Graphing Stories</dc:title>
  <cp:lastModifiedBy>juljul6@gmail.com</cp:lastModifiedBy>
  <cp:revision>4</cp:revision>
  <dcterms:modified xsi:type="dcterms:W3CDTF">2018-03-09T20:44:51Z</dcterms:modified>
</cp:coreProperties>
</file>