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4" r:id="rId1"/>
  </p:sldMasterIdLst>
  <p:notesMasterIdLst>
    <p:notesMasterId r:id="rId19"/>
  </p:notesMasterIdLst>
  <p:sldIdLst>
    <p:sldId id="258" r:id="rId2"/>
    <p:sldId id="259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64"/>
    <p:restoredTop sz="94628"/>
  </p:normalViewPr>
  <p:slideViewPr>
    <p:cSldViewPr snapToGrid="0" snapToObjects="1">
      <p:cViewPr varScale="1">
        <p:scale>
          <a:sx n="112" d="100"/>
          <a:sy n="112" d="100"/>
        </p:scale>
        <p:origin x="192" y="84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80376358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/>
          <p:nvPr/>
        </p:nvSpPr>
        <p:spPr>
          <a:xfrm>
            <a:off x="0" y="205977"/>
            <a:ext cx="8686800" cy="1165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body" idx="1"/>
          </p:nvPr>
        </p:nvSpPr>
        <p:spPr>
          <a:xfrm>
            <a:off x="457200" y="1460499"/>
            <a:ext cx="8229600" cy="34652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/>
        </p:nvSpPr>
        <p:spPr>
          <a:xfrm>
            <a:off x="0" y="205977"/>
            <a:ext cx="8686800" cy="1165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457200" y="1460499"/>
            <a:ext cx="4030200" cy="34652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2"/>
          </p:nvPr>
        </p:nvSpPr>
        <p:spPr>
          <a:xfrm>
            <a:off x="4656667" y="1461908"/>
            <a:ext cx="4030200" cy="34652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/>
        </p:nvSpPr>
        <p:spPr>
          <a:xfrm>
            <a:off x="0" y="205977"/>
            <a:ext cx="8686800" cy="1165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/>
        </p:nvSpPr>
        <p:spPr>
          <a:xfrm>
            <a:off x="0" y="4406309"/>
            <a:ext cx="8686800" cy="51959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5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buClr>
                <a:schemeClr val="lt1"/>
              </a:buClr>
              <a:buSzPct val="100000"/>
              <a:buNone/>
              <a:defRPr sz="2400" b="1">
                <a:solidFill>
                  <a:schemeClr val="lt1"/>
                </a:solidFill>
              </a:defRPr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spcBef>
                <a:spcPts val="0"/>
              </a:spcBef>
              <a:buClr>
                <a:schemeClr val="lt1"/>
              </a:buClr>
              <a:buSzPct val="100000"/>
              <a:buNone/>
              <a:defRPr sz="4800" b="1">
                <a:solidFill>
                  <a:schemeClr val="lt1"/>
                </a:solidFill>
              </a:defRPr>
            </a:lvl1pPr>
            <a:lvl2pPr rtl="0">
              <a:spcBef>
                <a:spcPts val="0"/>
              </a:spcBef>
              <a:buClr>
                <a:schemeClr val="lt1"/>
              </a:buClr>
              <a:buSzPct val="100000"/>
              <a:buNone/>
              <a:defRPr sz="4800" b="1">
                <a:solidFill>
                  <a:schemeClr val="lt1"/>
                </a:solidFill>
              </a:defRPr>
            </a:lvl2pPr>
            <a:lvl3pPr rtl="0">
              <a:spcBef>
                <a:spcPts val="0"/>
              </a:spcBef>
              <a:buClr>
                <a:schemeClr val="lt1"/>
              </a:buClr>
              <a:buSzPct val="100000"/>
              <a:buNone/>
              <a:defRPr sz="4800" b="1">
                <a:solidFill>
                  <a:schemeClr val="lt1"/>
                </a:solidFill>
              </a:defRPr>
            </a:lvl3pPr>
            <a:lvl4pPr rtl="0">
              <a:spcBef>
                <a:spcPts val="0"/>
              </a:spcBef>
              <a:buClr>
                <a:schemeClr val="lt1"/>
              </a:buClr>
              <a:buSzPct val="100000"/>
              <a:buNone/>
              <a:defRPr sz="4800" b="1">
                <a:solidFill>
                  <a:schemeClr val="lt1"/>
                </a:solidFill>
              </a:defRPr>
            </a:lvl4pPr>
            <a:lvl5pPr rtl="0">
              <a:spcBef>
                <a:spcPts val="0"/>
              </a:spcBef>
              <a:buClr>
                <a:schemeClr val="lt1"/>
              </a:buClr>
              <a:buSzPct val="100000"/>
              <a:buNone/>
              <a:defRPr sz="4800" b="1">
                <a:solidFill>
                  <a:schemeClr val="lt1"/>
                </a:solidFill>
              </a:defRPr>
            </a:lvl5pPr>
            <a:lvl6pPr rtl="0">
              <a:spcBef>
                <a:spcPts val="0"/>
              </a:spcBef>
              <a:buClr>
                <a:schemeClr val="lt1"/>
              </a:buClr>
              <a:buSzPct val="100000"/>
              <a:buNone/>
              <a:defRPr sz="4800" b="1">
                <a:solidFill>
                  <a:schemeClr val="lt1"/>
                </a:solidFill>
              </a:defRPr>
            </a:lvl6pPr>
            <a:lvl7pPr rtl="0">
              <a:spcBef>
                <a:spcPts val="0"/>
              </a:spcBef>
              <a:buClr>
                <a:schemeClr val="lt1"/>
              </a:buClr>
              <a:buSzPct val="100000"/>
              <a:buNone/>
              <a:defRPr sz="4800" b="1">
                <a:solidFill>
                  <a:schemeClr val="lt1"/>
                </a:solidFill>
              </a:defRPr>
            </a:lvl7pPr>
            <a:lvl8pPr rtl="0">
              <a:spcBef>
                <a:spcPts val="0"/>
              </a:spcBef>
              <a:buClr>
                <a:schemeClr val="lt1"/>
              </a:buClr>
              <a:buSzPct val="100000"/>
              <a:buNone/>
              <a:defRPr sz="4800" b="1">
                <a:solidFill>
                  <a:schemeClr val="lt1"/>
                </a:solidFill>
              </a:defRPr>
            </a:lvl8pPr>
            <a:lvl9pPr rtl="0">
              <a:spcBef>
                <a:spcPts val="0"/>
              </a:spcBef>
              <a:buClr>
                <a:schemeClr val="lt1"/>
              </a:buClr>
              <a:buSzPct val="100000"/>
              <a:buNone/>
              <a:defRPr sz="480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460499"/>
            <a:ext cx="8229600" cy="3465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600"/>
              </a:spcBef>
              <a:buClr>
                <a:schemeClr val="dk2"/>
              </a:buClr>
              <a:buSzPct val="100000"/>
              <a:defRPr sz="3000">
                <a:solidFill>
                  <a:schemeClr val="dk2"/>
                </a:solidFill>
              </a:defRPr>
            </a:lvl1pPr>
            <a:lvl2pPr rtl="0">
              <a:spcBef>
                <a:spcPts val="480"/>
              </a:spcBef>
              <a:buClr>
                <a:schemeClr val="dk2"/>
              </a:buClr>
              <a:buSzPct val="100000"/>
              <a:defRPr sz="2400">
                <a:solidFill>
                  <a:schemeClr val="dk2"/>
                </a:solidFill>
              </a:defRPr>
            </a:lvl2pPr>
            <a:lvl3pPr rtl="0">
              <a:spcBef>
                <a:spcPts val="480"/>
              </a:spcBef>
              <a:buClr>
                <a:schemeClr val="dk2"/>
              </a:buClr>
              <a:buSzPct val="100000"/>
              <a:defRPr sz="2400">
                <a:solidFill>
                  <a:schemeClr val="dk2"/>
                </a:solidFill>
              </a:defRPr>
            </a:lvl3pPr>
            <a:lvl4pPr rtl="0"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4pPr>
            <a:lvl5pPr rtl="0"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5pPr>
            <a:lvl6pPr rtl="0"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6pPr>
            <a:lvl7pPr rtl="0"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7pPr>
            <a:lvl8pPr rtl="0"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8pPr>
            <a:lvl9pPr rtl="0"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sldNum="0" hd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hyperlink" Target="https://www.performanceassessmentresourcebank.org/" TargetMode="External"/><Relationship Id="rId5" Type="http://schemas.openxmlformats.org/officeDocument/2006/relationships/image" Target="../media/image2.jpeg"/><Relationship Id="rId6" Type="http://schemas.openxmlformats.org/officeDocument/2006/relationships/image" Target="../media/image3.png"/><Relationship Id="rId7" Type="http://schemas.openxmlformats.org/officeDocument/2006/relationships/hyperlink" Target="https://creativecommons.org/licenses/by/4.0/legalcode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be.com/v/CnTltDzqhzM" TargetMode="External"/><Relationship Id="rId4" Type="http://schemas.openxmlformats.org/officeDocument/2006/relationships/image" Target="../media/image8.jpg"/><Relationship Id="rId5" Type="http://schemas.openxmlformats.org/officeDocument/2006/relationships/hyperlink" Target="https://www.performanceassessmentresourcebank.org/" TargetMode="External"/><Relationship Id="rId6" Type="http://schemas.openxmlformats.org/officeDocument/2006/relationships/image" Target="../media/image2.jpeg"/><Relationship Id="rId7" Type="http://schemas.openxmlformats.org/officeDocument/2006/relationships/image" Target="../media/image3.png"/><Relationship Id="rId8" Type="http://schemas.openxmlformats.org/officeDocument/2006/relationships/hyperlink" Target="https://creativecommons.org/licenses/by/4.0/legalcode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7.jpg"/><Relationship Id="rId12" Type="http://schemas.openxmlformats.org/officeDocument/2006/relationships/hyperlink" Target="https://www.performanceassessmentresourcebank.org/" TargetMode="External"/><Relationship Id="rId13" Type="http://schemas.openxmlformats.org/officeDocument/2006/relationships/image" Target="../media/image2.jpeg"/><Relationship Id="rId14" Type="http://schemas.openxmlformats.org/officeDocument/2006/relationships/image" Target="../media/image3.png"/><Relationship Id="rId15" Type="http://schemas.openxmlformats.org/officeDocument/2006/relationships/hyperlink" Target="https://creativecommons.org/licenses/by/4.0/legalcode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8" Type="http://schemas.openxmlformats.org/officeDocument/2006/relationships/image" Target="../media/image14.png"/><Relationship Id="rId9" Type="http://schemas.openxmlformats.org/officeDocument/2006/relationships/image" Target="../media/image15.png"/><Relationship Id="rId10" Type="http://schemas.openxmlformats.org/officeDocument/2006/relationships/image" Target="../media/image1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hyperlink" Target="https://www.performanceassessmentresourcebank.org/" TargetMode="External"/><Relationship Id="rId5" Type="http://schemas.openxmlformats.org/officeDocument/2006/relationships/image" Target="../media/image2.jpeg"/><Relationship Id="rId6" Type="http://schemas.openxmlformats.org/officeDocument/2006/relationships/image" Target="../media/image3.png"/><Relationship Id="rId7" Type="http://schemas.openxmlformats.org/officeDocument/2006/relationships/hyperlink" Target="https://creativecommons.org/licenses/by/4.0/legalcode" TargetMode="External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rformanceassessmentresourcebank.org/" TargetMode="External"/><Relationship Id="rId4" Type="http://schemas.openxmlformats.org/officeDocument/2006/relationships/image" Target="../media/image2.jpeg"/><Relationship Id="rId5" Type="http://schemas.openxmlformats.org/officeDocument/2006/relationships/image" Target="../media/image3.png"/><Relationship Id="rId6" Type="http://schemas.openxmlformats.org/officeDocument/2006/relationships/hyperlink" Target="https://creativecommons.org/licenses/by/4.0/legalcode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rformanceassessmentresourcebank.org/" TargetMode="External"/><Relationship Id="rId4" Type="http://schemas.openxmlformats.org/officeDocument/2006/relationships/image" Target="../media/image2.jpeg"/><Relationship Id="rId5" Type="http://schemas.openxmlformats.org/officeDocument/2006/relationships/image" Target="../media/image3.png"/><Relationship Id="rId6" Type="http://schemas.openxmlformats.org/officeDocument/2006/relationships/hyperlink" Target="https://creativecommons.org/licenses/by/4.0/legalcode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4" Type="http://schemas.openxmlformats.org/officeDocument/2006/relationships/hyperlink" Target="https://www.performanceassessmentresourcebank.org/" TargetMode="External"/><Relationship Id="rId5" Type="http://schemas.openxmlformats.org/officeDocument/2006/relationships/image" Target="../media/image2.jpeg"/><Relationship Id="rId6" Type="http://schemas.openxmlformats.org/officeDocument/2006/relationships/image" Target="../media/image3.png"/><Relationship Id="rId7" Type="http://schemas.openxmlformats.org/officeDocument/2006/relationships/hyperlink" Target="https://creativecommons.org/licenses/by/4.0/legalcode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4" Type="http://schemas.openxmlformats.org/officeDocument/2006/relationships/hyperlink" Target="https://www.performanceassessmentresourcebank.org/" TargetMode="External"/><Relationship Id="rId5" Type="http://schemas.openxmlformats.org/officeDocument/2006/relationships/image" Target="../media/image2.jpeg"/><Relationship Id="rId6" Type="http://schemas.openxmlformats.org/officeDocument/2006/relationships/image" Target="../media/image3.png"/><Relationship Id="rId7" Type="http://schemas.openxmlformats.org/officeDocument/2006/relationships/hyperlink" Target="https://creativecommons.org/licenses/by/4.0/legalcode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4" Type="http://schemas.openxmlformats.org/officeDocument/2006/relationships/hyperlink" Target="https://www.performanceassessmentresourcebank.org/" TargetMode="External"/><Relationship Id="rId5" Type="http://schemas.openxmlformats.org/officeDocument/2006/relationships/image" Target="../media/image2.jpeg"/><Relationship Id="rId6" Type="http://schemas.openxmlformats.org/officeDocument/2006/relationships/image" Target="../media/image3.png"/><Relationship Id="rId7" Type="http://schemas.openxmlformats.org/officeDocument/2006/relationships/hyperlink" Target="https://creativecommons.org/licenses/by/4.0/legalcode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rformanceassessmentresourcebank.org/" TargetMode="External"/><Relationship Id="rId4" Type="http://schemas.openxmlformats.org/officeDocument/2006/relationships/image" Target="../media/image2.jpeg"/><Relationship Id="rId5" Type="http://schemas.openxmlformats.org/officeDocument/2006/relationships/image" Target="../media/image3.png"/><Relationship Id="rId6" Type="http://schemas.openxmlformats.org/officeDocument/2006/relationships/hyperlink" Target="https://creativecommons.org/licenses/by/4.0/legalcode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rformanceassessmentresourcebank.org/" TargetMode="External"/><Relationship Id="rId4" Type="http://schemas.openxmlformats.org/officeDocument/2006/relationships/image" Target="../media/image2.jpeg"/><Relationship Id="rId5" Type="http://schemas.openxmlformats.org/officeDocument/2006/relationships/image" Target="../media/image3.png"/><Relationship Id="rId6" Type="http://schemas.openxmlformats.org/officeDocument/2006/relationships/hyperlink" Target="https://creativecommons.org/licenses/by/4.0/legalcode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rformanceassessmentresourcebank.org/" TargetMode="External"/><Relationship Id="rId4" Type="http://schemas.openxmlformats.org/officeDocument/2006/relationships/image" Target="../media/image2.jpeg"/><Relationship Id="rId5" Type="http://schemas.openxmlformats.org/officeDocument/2006/relationships/image" Target="../media/image3.png"/><Relationship Id="rId6" Type="http://schemas.openxmlformats.org/officeDocument/2006/relationships/hyperlink" Target="https://creativecommons.org/licenses/by/4.0/legalcode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be.com/v/KKvvOFIHs4k" TargetMode="External"/><Relationship Id="rId4" Type="http://schemas.openxmlformats.org/officeDocument/2006/relationships/image" Target="../media/image4.jpg"/><Relationship Id="rId5" Type="http://schemas.openxmlformats.org/officeDocument/2006/relationships/hyperlink" Target="https://www.performanceassessmentresourcebank.org/" TargetMode="External"/><Relationship Id="rId6" Type="http://schemas.openxmlformats.org/officeDocument/2006/relationships/image" Target="../media/image2.jpeg"/><Relationship Id="rId7" Type="http://schemas.openxmlformats.org/officeDocument/2006/relationships/image" Target="../media/image3.png"/><Relationship Id="rId8" Type="http://schemas.openxmlformats.org/officeDocument/2006/relationships/hyperlink" Target="https://creativecommons.org/licenses/by/4.0/legalcode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be.com/v/VJivXSErhB8" TargetMode="External"/><Relationship Id="rId4" Type="http://schemas.openxmlformats.org/officeDocument/2006/relationships/image" Target="../media/image5.jpg"/><Relationship Id="rId5" Type="http://schemas.openxmlformats.org/officeDocument/2006/relationships/hyperlink" Target="https://www.performanceassessmentresourcebank.org/" TargetMode="External"/><Relationship Id="rId6" Type="http://schemas.openxmlformats.org/officeDocument/2006/relationships/image" Target="../media/image2.jpeg"/><Relationship Id="rId7" Type="http://schemas.openxmlformats.org/officeDocument/2006/relationships/image" Target="../media/image3.png"/><Relationship Id="rId8" Type="http://schemas.openxmlformats.org/officeDocument/2006/relationships/hyperlink" Target="https://creativecommons.org/licenses/by/4.0/legalcode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be.com/v/e3PJ3Du_zDc" TargetMode="External"/><Relationship Id="rId4" Type="http://schemas.openxmlformats.org/officeDocument/2006/relationships/image" Target="../media/image6.jpg"/><Relationship Id="rId5" Type="http://schemas.openxmlformats.org/officeDocument/2006/relationships/hyperlink" Target="https://www.performanceassessmentresourcebank.org/" TargetMode="External"/><Relationship Id="rId6" Type="http://schemas.openxmlformats.org/officeDocument/2006/relationships/image" Target="../media/image2.jpeg"/><Relationship Id="rId7" Type="http://schemas.openxmlformats.org/officeDocument/2006/relationships/image" Target="../media/image3.png"/><Relationship Id="rId8" Type="http://schemas.openxmlformats.org/officeDocument/2006/relationships/hyperlink" Target="https://creativecommons.org/licenses/by/4.0/legalcode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be.com/v/sutgWjz10sM" TargetMode="External"/><Relationship Id="rId4" Type="http://schemas.openxmlformats.org/officeDocument/2006/relationships/image" Target="../media/image7.jpg"/><Relationship Id="rId5" Type="http://schemas.openxmlformats.org/officeDocument/2006/relationships/hyperlink" Target="https://www.performanceassessmentresourcebank.org/" TargetMode="External"/><Relationship Id="rId6" Type="http://schemas.openxmlformats.org/officeDocument/2006/relationships/image" Target="../media/image2.jpeg"/><Relationship Id="rId7" Type="http://schemas.openxmlformats.org/officeDocument/2006/relationships/image" Target="../media/image3.png"/><Relationship Id="rId8" Type="http://schemas.openxmlformats.org/officeDocument/2006/relationships/hyperlink" Target="https://creativecommons.org/licenses/by/4.0/legalcode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rformanceassessmentresourcebank.org/" TargetMode="External"/><Relationship Id="rId4" Type="http://schemas.openxmlformats.org/officeDocument/2006/relationships/image" Target="../media/image2.jpeg"/><Relationship Id="rId5" Type="http://schemas.openxmlformats.org/officeDocument/2006/relationships/image" Target="../media/image3.png"/><Relationship Id="rId6" Type="http://schemas.openxmlformats.org/officeDocument/2006/relationships/hyperlink" Target="https://creativecommons.org/licenses/by/4.0/legalcode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title"/>
          </p:nvPr>
        </p:nvSpPr>
        <p:spPr>
          <a:xfrm>
            <a:off x="457200" y="626277"/>
            <a:ext cx="8229600" cy="7211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dirty="0" smtClean="0">
                <a:latin typeface="Calibri"/>
                <a:ea typeface="Calibri"/>
                <a:cs typeface="Calibri"/>
                <a:sym typeface="Calibri"/>
              </a:rPr>
              <a:t>Welcome </a:t>
            </a:r>
            <a:r>
              <a:rPr lang="en" dirty="0">
                <a:latin typeface="Calibri"/>
                <a:ea typeface="Calibri"/>
                <a:cs typeface="Calibri"/>
                <a:sym typeface="Calibri"/>
              </a:rPr>
              <a:t>To Dystopia!</a:t>
            </a:r>
          </a:p>
        </p:txBody>
      </p:sp>
      <p:pic>
        <p:nvPicPr>
          <p:cNvPr id="41" name="Shape 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70225" y="1395600"/>
            <a:ext cx="4698200" cy="37479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457200" y="-281815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0" y="86749"/>
            <a:ext cx="8183880" cy="4616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Innovation </a:t>
            </a:r>
            <a:r>
              <a:rPr kumimoji="0" lang="en-US" altLang="en-US" sz="1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Lab Network Performance Assessment Project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034" name="Picture 2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8130" y="8886"/>
            <a:ext cx="1235710" cy="543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37" name="Picture 14" descr="../../../../../../Desktop/ccb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50" y="4896227"/>
            <a:ext cx="635000" cy="21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766445" y="4958457"/>
            <a:ext cx="7806055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600" dirty="0">
                <a:latin typeface="Calibri" charset="0"/>
                <a:ea typeface="Calibri" charset="0"/>
                <a:cs typeface="Calibri" charset="0"/>
              </a:rPr>
              <a:t>© 2016 by Summit Public Schools. This work is licensed under a </a:t>
            </a:r>
            <a:r>
              <a:rPr lang="en-US" sz="600" u="sng" dirty="0">
                <a:latin typeface="Calibri" charset="0"/>
                <a:ea typeface="Calibri" charset="0"/>
                <a:cs typeface="Calibri" charset="0"/>
                <a:hlinkClick r:id="rId7"/>
              </a:rPr>
              <a:t>Creative Commons Attribution 4.0 International Public License</a:t>
            </a:r>
            <a:r>
              <a:rPr lang="en-US" sz="600" dirty="0">
                <a:latin typeface="Calibri" charset="0"/>
                <a:ea typeface="Calibri" charset="0"/>
                <a:cs typeface="Calibri" charset="0"/>
              </a:rPr>
              <a:t> and should be attributed as follows: “</a:t>
            </a:r>
            <a:r>
              <a:rPr lang="en-US" sz="600" i="1" dirty="0">
                <a:latin typeface="Calibri" charset="0"/>
                <a:ea typeface="Calibri" charset="0"/>
                <a:cs typeface="Calibri" charset="0"/>
              </a:rPr>
              <a:t>Dystopian Narrative </a:t>
            </a:r>
            <a:r>
              <a:rPr lang="en-US" sz="600" dirty="0">
                <a:latin typeface="Calibri" charset="0"/>
                <a:ea typeface="Calibri" charset="0"/>
                <a:cs typeface="Calibri" charset="0"/>
              </a:rPr>
              <a:t>was authored by Summit Public Schools</a:t>
            </a:r>
            <a:r>
              <a:rPr lang="en-US" sz="600" dirty="0" smtClean="0">
                <a:latin typeface="Calibri" charset="0"/>
                <a:ea typeface="Calibri" charset="0"/>
                <a:cs typeface="Calibri" charset="0"/>
              </a:rPr>
              <a:t>.”</a:t>
            </a:r>
            <a:endParaRPr lang="en-US" sz="600" dirty="0">
              <a:latin typeface="Calibri" charset="0"/>
              <a:ea typeface="Calibri" charset="0"/>
              <a:cs typeface="Calibri" charset="0"/>
            </a:endParaRP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i="1">
                <a:latin typeface="Calibri"/>
                <a:ea typeface="Calibri"/>
                <a:cs typeface="Calibri"/>
                <a:sym typeface="Calibri"/>
              </a:rPr>
              <a:t>The Group Hopper</a:t>
            </a:r>
          </a:p>
        </p:txBody>
      </p:sp>
      <p:sp>
        <p:nvSpPr>
          <p:cNvPr id="102" name="Shape 102">
            <a:hlinkClick r:id="rId3"/>
          </p:cNvPr>
          <p:cNvSpPr/>
          <p:nvPr/>
        </p:nvSpPr>
        <p:spPr>
          <a:xfrm>
            <a:off x="1897900" y="1509000"/>
            <a:ext cx="4438025" cy="3328525"/>
          </a:xfrm>
          <a:prstGeom prst="rect">
            <a:avLst/>
          </a:prstGeom>
          <a:blipFill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0" y="86749"/>
            <a:ext cx="8183880" cy="4616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Innovation </a:t>
            </a:r>
            <a:r>
              <a:rPr kumimoji="0" lang="en-US" altLang="en-US" sz="1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Lab Network Performance Assessment Project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5" name="Picture 4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8130" y="8886"/>
            <a:ext cx="1235710" cy="543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4" descr="../../../../../../Desktop/ccb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50" y="4896227"/>
            <a:ext cx="635000" cy="21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66445" y="4958457"/>
            <a:ext cx="7806055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600" dirty="0">
                <a:latin typeface="Calibri" charset="0"/>
                <a:ea typeface="Calibri" charset="0"/>
                <a:cs typeface="Calibri" charset="0"/>
              </a:rPr>
              <a:t>© 2016 by Summit Public Schools. This work is licensed under a </a:t>
            </a:r>
            <a:r>
              <a:rPr lang="en-US" sz="600" u="sng" dirty="0">
                <a:latin typeface="Calibri" charset="0"/>
                <a:ea typeface="Calibri" charset="0"/>
                <a:cs typeface="Calibri" charset="0"/>
                <a:hlinkClick r:id="rId8"/>
              </a:rPr>
              <a:t>Creative Commons Attribution 4.0 International Public License</a:t>
            </a:r>
            <a:r>
              <a:rPr lang="en-US" sz="600" dirty="0">
                <a:latin typeface="Calibri" charset="0"/>
                <a:ea typeface="Calibri" charset="0"/>
                <a:cs typeface="Calibri" charset="0"/>
              </a:rPr>
              <a:t> and should be attributed as follows: “</a:t>
            </a:r>
            <a:r>
              <a:rPr lang="en-US" sz="600" i="1" dirty="0">
                <a:latin typeface="Calibri" charset="0"/>
                <a:ea typeface="Calibri" charset="0"/>
                <a:cs typeface="Calibri" charset="0"/>
              </a:rPr>
              <a:t>Dystopian Narrative </a:t>
            </a:r>
            <a:r>
              <a:rPr lang="en-US" sz="600" dirty="0">
                <a:latin typeface="Calibri" charset="0"/>
                <a:ea typeface="Calibri" charset="0"/>
                <a:cs typeface="Calibri" charset="0"/>
              </a:rPr>
              <a:t>was authored by Summit Public Schools</a:t>
            </a:r>
            <a:r>
              <a:rPr lang="en-US" sz="600" dirty="0" smtClean="0">
                <a:latin typeface="Calibri" charset="0"/>
                <a:ea typeface="Calibri" charset="0"/>
                <a:cs typeface="Calibri" charset="0"/>
              </a:rPr>
              <a:t>.”</a:t>
            </a:r>
            <a:endParaRPr lang="en-US" sz="600" dirty="0">
              <a:latin typeface="Calibri" charset="0"/>
              <a:ea typeface="Calibri" charset="0"/>
              <a:cs typeface="Calibri" charset="0"/>
            </a:endParaRP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Dystopian Novels are IN!</a:t>
            </a:r>
          </a:p>
        </p:txBody>
      </p:sp>
      <p:pic>
        <p:nvPicPr>
          <p:cNvPr id="108" name="Shape 10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15000" y="205975"/>
            <a:ext cx="1861600" cy="2820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Shape 10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2475" y="1063375"/>
            <a:ext cx="1600200" cy="2628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Shape 11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20225" y="805195"/>
            <a:ext cx="1600200" cy="2352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Shape 11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401300" y="1063375"/>
            <a:ext cx="2228850" cy="3381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Shape 11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289150" y="1714487"/>
            <a:ext cx="2333625" cy="342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Shape 1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515000" y="1844087"/>
            <a:ext cx="2228849" cy="3169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Shape 11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0" y="2149225"/>
            <a:ext cx="1925749" cy="2994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Shape 115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120200" y="2313975"/>
            <a:ext cx="1847850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Shape 116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7279924" y="2313975"/>
            <a:ext cx="1925749" cy="2932024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0" y="86749"/>
            <a:ext cx="8183880" cy="4616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Innovation </a:t>
            </a:r>
            <a:r>
              <a:rPr kumimoji="0" lang="en-US" altLang="en-US" sz="1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Lab Network Performance Assessment Project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3" name="Picture 12">
            <a:hlinkClick r:id="rId12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8130" y="8886"/>
            <a:ext cx="1235710" cy="543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4" descr="../../../../../../Desktop/ccb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50" y="4896227"/>
            <a:ext cx="635000" cy="21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766445" y="4941361"/>
            <a:ext cx="8439228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600" dirty="0">
                <a:latin typeface="Calibri" charset="0"/>
                <a:ea typeface="Calibri" charset="0"/>
                <a:cs typeface="Calibri" charset="0"/>
              </a:rPr>
              <a:t>© 2016 by Summit Public Schools. This work is licensed under a </a:t>
            </a:r>
            <a:r>
              <a:rPr lang="en-US" sz="600" u="sng" dirty="0">
                <a:latin typeface="Calibri" charset="0"/>
                <a:ea typeface="Calibri" charset="0"/>
                <a:cs typeface="Calibri" charset="0"/>
                <a:hlinkClick r:id="rId15"/>
              </a:rPr>
              <a:t>Creative Commons Attribution 4.0 International Public License</a:t>
            </a:r>
            <a:r>
              <a:rPr lang="en-US" sz="600" dirty="0">
                <a:latin typeface="Calibri" charset="0"/>
                <a:ea typeface="Calibri" charset="0"/>
                <a:cs typeface="Calibri" charset="0"/>
              </a:rPr>
              <a:t> and should be attributed as follows: “</a:t>
            </a:r>
            <a:r>
              <a:rPr lang="en-US" sz="600" i="1" dirty="0">
                <a:latin typeface="Calibri" charset="0"/>
                <a:ea typeface="Calibri" charset="0"/>
                <a:cs typeface="Calibri" charset="0"/>
              </a:rPr>
              <a:t>Dystopian Narrative </a:t>
            </a:r>
            <a:r>
              <a:rPr lang="en-US" sz="600" dirty="0">
                <a:latin typeface="Calibri" charset="0"/>
                <a:ea typeface="Calibri" charset="0"/>
                <a:cs typeface="Calibri" charset="0"/>
              </a:rPr>
              <a:t>was authored by Summit Public Schools</a:t>
            </a:r>
            <a:r>
              <a:rPr lang="en-US" sz="600" dirty="0" smtClean="0">
                <a:latin typeface="Calibri" charset="0"/>
                <a:ea typeface="Calibri" charset="0"/>
                <a:cs typeface="Calibri" charset="0"/>
              </a:rPr>
              <a:t>.”</a:t>
            </a:r>
            <a:endParaRPr lang="en-US" sz="600" dirty="0">
              <a:latin typeface="Calibri" charset="0"/>
              <a:ea typeface="Calibri" charset="0"/>
              <a:cs typeface="Calibri" charset="0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Shape 1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49719" y="479834"/>
            <a:ext cx="4498451" cy="471022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12"/>
          <p:cNvSpPr>
            <a:spLocks noChangeArrowheads="1"/>
          </p:cNvSpPr>
          <p:nvPr/>
        </p:nvSpPr>
        <p:spPr bwMode="auto">
          <a:xfrm>
            <a:off x="0" y="86749"/>
            <a:ext cx="8183880" cy="4616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Innovation </a:t>
            </a:r>
            <a:r>
              <a:rPr kumimoji="0" lang="en-US" altLang="en-US" sz="1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Lab Network Performance Assessment Project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4" name="Picture 3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8130" y="8886"/>
            <a:ext cx="1235710" cy="543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4" descr="../../../../../../Desktop/ccb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50" y="4896227"/>
            <a:ext cx="635000" cy="21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45" y="4958457"/>
            <a:ext cx="7806055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600" dirty="0">
                <a:latin typeface="Calibri" charset="0"/>
                <a:ea typeface="Calibri" charset="0"/>
                <a:cs typeface="Calibri" charset="0"/>
              </a:rPr>
              <a:t>© 2016 by Summit Public Schools. This work is licensed under a </a:t>
            </a:r>
            <a:r>
              <a:rPr lang="en-US" sz="600" u="sng" dirty="0">
                <a:latin typeface="Calibri" charset="0"/>
                <a:ea typeface="Calibri" charset="0"/>
                <a:cs typeface="Calibri" charset="0"/>
                <a:hlinkClick r:id="rId7"/>
              </a:rPr>
              <a:t>Creative Commons Attribution 4.0 International Public License</a:t>
            </a:r>
            <a:r>
              <a:rPr lang="en-US" sz="600" dirty="0">
                <a:latin typeface="Calibri" charset="0"/>
                <a:ea typeface="Calibri" charset="0"/>
                <a:cs typeface="Calibri" charset="0"/>
              </a:rPr>
              <a:t> and should be attributed as follows: “</a:t>
            </a:r>
            <a:r>
              <a:rPr lang="en-US" sz="600" i="1" dirty="0">
                <a:latin typeface="Calibri" charset="0"/>
                <a:ea typeface="Calibri" charset="0"/>
                <a:cs typeface="Calibri" charset="0"/>
              </a:rPr>
              <a:t>Dystopian Narrative </a:t>
            </a:r>
            <a:r>
              <a:rPr lang="en-US" sz="600" dirty="0">
                <a:latin typeface="Calibri" charset="0"/>
                <a:ea typeface="Calibri" charset="0"/>
                <a:cs typeface="Calibri" charset="0"/>
              </a:rPr>
              <a:t>was authored by Summit Public Schools</a:t>
            </a:r>
            <a:r>
              <a:rPr lang="en-US" sz="600" dirty="0" smtClean="0">
                <a:latin typeface="Calibri" charset="0"/>
                <a:ea typeface="Calibri" charset="0"/>
                <a:cs typeface="Calibri" charset="0"/>
              </a:rPr>
              <a:t>.”</a:t>
            </a:r>
            <a:endParaRPr lang="en-US" sz="600" dirty="0">
              <a:latin typeface="Calibri" charset="0"/>
              <a:ea typeface="Calibri" charset="0"/>
              <a:cs typeface="Calibri" charset="0"/>
            </a:endParaRPr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Write-Pair-Share </a:t>
            </a:r>
          </a:p>
        </p:txBody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457200" y="1460499"/>
            <a:ext cx="8229600" cy="3465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buClr>
                <a:schemeClr val="dk2"/>
              </a:buClr>
              <a:buSzPct val="100000"/>
              <a:buFont typeface="Calibri"/>
              <a:buAutoNum type="arabicPeriod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When have dystopian stories been most popular? What else was happening in the world at this time?</a:t>
            </a:r>
          </a:p>
          <a:p>
            <a:pPr marL="457200" lvl="0" indent="-419100" rtl="0">
              <a:spcBef>
                <a:spcPts val="0"/>
              </a:spcBef>
              <a:buClr>
                <a:schemeClr val="dk2"/>
              </a:buClr>
              <a:buSzPct val="100000"/>
              <a:buFont typeface="Calibri"/>
              <a:buAutoNum type="arabicPeriod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Why are dystopian stories so popular in the 2010s?</a:t>
            </a:r>
          </a:p>
          <a:p>
            <a:pPr marL="457200" lvl="0" indent="-419100">
              <a:spcBef>
                <a:spcPts val="0"/>
              </a:spcBef>
              <a:buClr>
                <a:schemeClr val="dk2"/>
              </a:buClr>
              <a:buSzPct val="100000"/>
              <a:buFont typeface="Calibri"/>
              <a:buAutoNum type="arabicPeriod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Why is it important for us to read some of the earliest dystopian novels?</a:t>
            </a:r>
          </a:p>
        </p:txBody>
      </p:sp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0" y="86749"/>
            <a:ext cx="8183880" cy="4616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Innovation </a:t>
            </a:r>
            <a:r>
              <a:rPr kumimoji="0" lang="en-US" altLang="en-US" sz="1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Lab Network Performance Assessment Project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5" name="Picture 4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8130" y="8886"/>
            <a:ext cx="1235710" cy="543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4" descr="../../../../../../Desktop/ccb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50" y="4896227"/>
            <a:ext cx="635000" cy="21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66445" y="4958457"/>
            <a:ext cx="7806055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600" dirty="0">
                <a:latin typeface="Calibri" charset="0"/>
                <a:ea typeface="Calibri" charset="0"/>
                <a:cs typeface="Calibri" charset="0"/>
              </a:rPr>
              <a:t>© 2016 by Summit Public Schools. This work is licensed under a </a:t>
            </a:r>
            <a:r>
              <a:rPr lang="en-US" sz="600" u="sng" dirty="0">
                <a:latin typeface="Calibri" charset="0"/>
                <a:ea typeface="Calibri" charset="0"/>
                <a:cs typeface="Calibri" charset="0"/>
                <a:hlinkClick r:id="rId6"/>
              </a:rPr>
              <a:t>Creative Commons Attribution 4.0 International Public License</a:t>
            </a:r>
            <a:r>
              <a:rPr lang="en-US" sz="600" dirty="0">
                <a:latin typeface="Calibri" charset="0"/>
                <a:ea typeface="Calibri" charset="0"/>
                <a:cs typeface="Calibri" charset="0"/>
              </a:rPr>
              <a:t> and should be attributed as follows: “</a:t>
            </a:r>
            <a:r>
              <a:rPr lang="en-US" sz="600" i="1" dirty="0">
                <a:latin typeface="Calibri" charset="0"/>
                <a:ea typeface="Calibri" charset="0"/>
                <a:cs typeface="Calibri" charset="0"/>
              </a:rPr>
              <a:t>Dystopian Narrative </a:t>
            </a:r>
            <a:r>
              <a:rPr lang="en-US" sz="600" dirty="0">
                <a:latin typeface="Calibri" charset="0"/>
                <a:ea typeface="Calibri" charset="0"/>
                <a:cs typeface="Calibri" charset="0"/>
              </a:rPr>
              <a:t>was authored by Summit Public Schools</a:t>
            </a:r>
            <a:r>
              <a:rPr lang="en-US" sz="600" dirty="0" smtClean="0">
                <a:latin typeface="Calibri" charset="0"/>
                <a:ea typeface="Calibri" charset="0"/>
                <a:cs typeface="Calibri" charset="0"/>
              </a:rPr>
              <a:t>.”</a:t>
            </a:r>
            <a:endParaRPr lang="en-US" sz="600" dirty="0">
              <a:latin typeface="Calibri" charset="0"/>
              <a:ea typeface="Calibri" charset="0"/>
              <a:cs typeface="Calibri" charset="0"/>
            </a:endParaRPr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4000">
                <a:latin typeface="Calibri"/>
                <a:ea typeface="Calibri"/>
                <a:cs typeface="Calibri"/>
                <a:sym typeface="Calibri"/>
              </a:rPr>
              <a:t>In a dystopia, you have no choices.</a:t>
            </a:r>
          </a:p>
        </p:txBody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457200" y="1460499"/>
            <a:ext cx="8229600" cy="3465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dirty="0" smtClean="0">
                <a:latin typeface="Calibri"/>
                <a:ea typeface="Calibri"/>
                <a:cs typeface="Calibri"/>
                <a:sym typeface="Calibri"/>
              </a:rPr>
              <a:t>For </a:t>
            </a:r>
            <a:r>
              <a:rPr lang="en" dirty="0">
                <a:latin typeface="Calibri"/>
                <a:ea typeface="Calibri"/>
                <a:cs typeface="Calibri"/>
                <a:sym typeface="Calibri"/>
              </a:rPr>
              <a:t>this project, you get to choose between THREE novels.</a:t>
            </a:r>
          </a:p>
          <a:p>
            <a:pPr marL="457200" lvl="0" indent="-4191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dirty="0">
                <a:latin typeface="Calibri"/>
                <a:ea typeface="Calibri"/>
                <a:cs typeface="Calibri"/>
                <a:sym typeface="Calibri"/>
              </a:rPr>
              <a:t>Each novel is awesome in its own way, but it may not be awesome for everybody.</a:t>
            </a:r>
          </a:p>
          <a:p>
            <a:pPr marL="457200" lvl="0" indent="-4191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dirty="0">
                <a:latin typeface="Calibri"/>
                <a:ea typeface="Calibri"/>
                <a:cs typeface="Calibri"/>
                <a:sym typeface="Calibri"/>
              </a:rPr>
              <a:t>Today: research your options and submit your preferences. </a:t>
            </a:r>
          </a:p>
        </p:txBody>
      </p:sp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0" y="86749"/>
            <a:ext cx="8183880" cy="4616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Innovation </a:t>
            </a:r>
            <a:r>
              <a:rPr kumimoji="0" lang="en-US" altLang="en-US" sz="1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Lab Network Performance Assessment Project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5" name="Picture 4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8130" y="8886"/>
            <a:ext cx="1235710" cy="543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4" descr="../../../../../../Desktop/ccb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50" y="4896227"/>
            <a:ext cx="635000" cy="21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66445" y="4958457"/>
            <a:ext cx="7806055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600" dirty="0">
                <a:latin typeface="Calibri" charset="0"/>
                <a:ea typeface="Calibri" charset="0"/>
                <a:cs typeface="Calibri" charset="0"/>
              </a:rPr>
              <a:t>© 2016 by Summit Public Schools. This work is licensed under a </a:t>
            </a:r>
            <a:r>
              <a:rPr lang="en-US" sz="600" u="sng" dirty="0">
                <a:latin typeface="Calibri" charset="0"/>
                <a:ea typeface="Calibri" charset="0"/>
                <a:cs typeface="Calibri" charset="0"/>
                <a:hlinkClick r:id="rId6"/>
              </a:rPr>
              <a:t>Creative Commons Attribution 4.0 International Public License</a:t>
            </a:r>
            <a:r>
              <a:rPr lang="en-US" sz="600" dirty="0">
                <a:latin typeface="Calibri" charset="0"/>
                <a:ea typeface="Calibri" charset="0"/>
                <a:cs typeface="Calibri" charset="0"/>
              </a:rPr>
              <a:t> and should be attributed as follows: “</a:t>
            </a:r>
            <a:r>
              <a:rPr lang="en-US" sz="600" i="1" dirty="0">
                <a:latin typeface="Calibri" charset="0"/>
                <a:ea typeface="Calibri" charset="0"/>
                <a:cs typeface="Calibri" charset="0"/>
              </a:rPr>
              <a:t>Dystopian Narrative </a:t>
            </a:r>
            <a:r>
              <a:rPr lang="en-US" sz="600" dirty="0">
                <a:latin typeface="Calibri" charset="0"/>
                <a:ea typeface="Calibri" charset="0"/>
                <a:cs typeface="Calibri" charset="0"/>
              </a:rPr>
              <a:t>was authored by Summit Public Schools</a:t>
            </a:r>
            <a:r>
              <a:rPr lang="en-US" sz="600" dirty="0" smtClean="0">
                <a:latin typeface="Calibri" charset="0"/>
                <a:ea typeface="Calibri" charset="0"/>
                <a:cs typeface="Calibri" charset="0"/>
              </a:rPr>
              <a:t>.”</a:t>
            </a:r>
            <a:endParaRPr lang="en-US" sz="600" dirty="0">
              <a:latin typeface="Calibri" charset="0"/>
              <a:ea typeface="Calibri" charset="0"/>
              <a:cs typeface="Calibri" charset="0"/>
            </a:endParaRPr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i="1" dirty="0">
                <a:latin typeface="Calibri"/>
                <a:ea typeface="Calibri"/>
                <a:cs typeface="Calibri"/>
                <a:sym typeface="Calibri"/>
              </a:rPr>
              <a:t>1984</a:t>
            </a:r>
            <a:r>
              <a:rPr lang="en" dirty="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" sz="3200" dirty="0">
                <a:latin typeface="Calibri"/>
                <a:ea typeface="Calibri"/>
                <a:cs typeface="Calibri"/>
                <a:sym typeface="Calibri"/>
              </a:rPr>
              <a:t>George Orwell</a:t>
            </a:r>
          </a:p>
        </p:txBody>
      </p:sp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283225" y="1465250"/>
            <a:ext cx="3162600" cy="3506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2"/>
              </a:buClr>
              <a:buSzPct val="25000"/>
              <a:buFont typeface="Cantarell"/>
              <a:buNone/>
            </a:pPr>
            <a:r>
              <a:rPr lang="en" sz="2400" b="1" i="0" u="none" strike="noStrike" cap="none" baseline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Background:</a:t>
            </a:r>
          </a:p>
          <a:p>
            <a:pPr marL="0" marR="0" lvl="0" indent="0" algn="l" rtl="0">
              <a:spcBef>
                <a:spcPts val="700"/>
              </a:spcBef>
              <a:buClr>
                <a:schemeClr val="lt2"/>
              </a:buClr>
              <a:buSzPct val="25000"/>
              <a:buFont typeface="Cantarell"/>
              <a:buNone/>
            </a:pPr>
            <a:r>
              <a:rPr lang="en" sz="2400" b="0" i="0" u="none" strike="noStrike" cap="none" baseline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Takes place in London in 1984. Involves an oppressive, totalitarian government that spies on its people and rewrites history to fit its own needs. </a:t>
            </a:r>
          </a:p>
        </p:txBody>
      </p:sp>
      <p:pic>
        <p:nvPicPr>
          <p:cNvPr id="140" name="Shape 1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41150" y="1557675"/>
            <a:ext cx="2057400" cy="332184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0" y="86749"/>
            <a:ext cx="8183880" cy="4616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Innovation </a:t>
            </a:r>
            <a:r>
              <a:rPr kumimoji="0" lang="en-US" altLang="en-US" sz="1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Lab Network Performance Assessment Project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6" name="Picture 5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8130" y="8886"/>
            <a:ext cx="1235710" cy="543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4" descr="../../../../../../Desktop/ccb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50" y="4896227"/>
            <a:ext cx="635000" cy="21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66445" y="4958457"/>
            <a:ext cx="7806055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600" dirty="0">
                <a:latin typeface="Calibri" charset="0"/>
                <a:ea typeface="Calibri" charset="0"/>
                <a:cs typeface="Calibri" charset="0"/>
              </a:rPr>
              <a:t>© 2016 by Summit Public Schools. This work is licensed under a </a:t>
            </a:r>
            <a:r>
              <a:rPr lang="en-US" sz="600" u="sng" dirty="0">
                <a:latin typeface="Calibri" charset="0"/>
                <a:ea typeface="Calibri" charset="0"/>
                <a:cs typeface="Calibri" charset="0"/>
                <a:hlinkClick r:id="rId7"/>
              </a:rPr>
              <a:t>Creative Commons Attribution 4.0 International Public License</a:t>
            </a:r>
            <a:r>
              <a:rPr lang="en-US" sz="600" dirty="0">
                <a:latin typeface="Calibri" charset="0"/>
                <a:ea typeface="Calibri" charset="0"/>
                <a:cs typeface="Calibri" charset="0"/>
              </a:rPr>
              <a:t> and should be attributed as follows: “</a:t>
            </a:r>
            <a:r>
              <a:rPr lang="en-US" sz="600" i="1" dirty="0">
                <a:latin typeface="Calibri" charset="0"/>
                <a:ea typeface="Calibri" charset="0"/>
                <a:cs typeface="Calibri" charset="0"/>
              </a:rPr>
              <a:t>Dystopian Narrative </a:t>
            </a:r>
            <a:r>
              <a:rPr lang="en-US" sz="600" dirty="0">
                <a:latin typeface="Calibri" charset="0"/>
                <a:ea typeface="Calibri" charset="0"/>
                <a:cs typeface="Calibri" charset="0"/>
              </a:rPr>
              <a:t>was authored by Summit Public Schools</a:t>
            </a:r>
            <a:r>
              <a:rPr lang="en-US" sz="600" dirty="0" smtClean="0">
                <a:latin typeface="Calibri" charset="0"/>
                <a:ea typeface="Calibri" charset="0"/>
                <a:cs typeface="Calibri" charset="0"/>
              </a:rPr>
              <a:t>.”</a:t>
            </a:r>
            <a:endParaRPr lang="en-US" sz="600" dirty="0">
              <a:latin typeface="Calibri" charset="0"/>
              <a:ea typeface="Calibri" charset="0"/>
              <a:cs typeface="Calibri" charset="0"/>
            </a:endParaRPr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>
            <a:spLocks noGrp="1"/>
          </p:cNvSpPr>
          <p:nvPr>
            <p:ph type="title"/>
          </p:nvPr>
        </p:nvSpPr>
        <p:spPr>
          <a:xfrm>
            <a:off x="286384" y="480486"/>
            <a:ext cx="8377555" cy="879912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4400" i="1" dirty="0">
                <a:latin typeface="Calibri"/>
                <a:ea typeface="Calibri"/>
                <a:cs typeface="Calibri"/>
                <a:sym typeface="Calibri"/>
              </a:rPr>
              <a:t>The Handmaid’s </a:t>
            </a:r>
            <a:r>
              <a:rPr lang="en" sz="4400" i="1" dirty="0" smtClean="0">
                <a:latin typeface="Calibri"/>
                <a:ea typeface="Calibri"/>
                <a:cs typeface="Calibri"/>
                <a:sym typeface="Calibri"/>
              </a:rPr>
              <a:t>Ta</a:t>
            </a:r>
            <a:r>
              <a:rPr lang="en-US" sz="4400" i="1" dirty="0" smtClean="0">
                <a:latin typeface="Calibri"/>
                <a:ea typeface="Calibri"/>
                <a:cs typeface="Calibri"/>
                <a:sym typeface="Calibri"/>
              </a:rPr>
              <a:t>le,</a:t>
            </a:r>
            <a:r>
              <a:rPr lang="en-US" sz="4000" dirty="0" smtClean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3200" dirty="0" smtClean="0">
                <a:latin typeface="Calibri"/>
                <a:ea typeface="Calibri"/>
                <a:cs typeface="Calibri"/>
                <a:sym typeface="Calibri"/>
              </a:rPr>
              <a:t>Margaret </a:t>
            </a:r>
            <a:r>
              <a:rPr lang="en" sz="3200" dirty="0">
                <a:latin typeface="Calibri"/>
                <a:ea typeface="Calibri"/>
                <a:cs typeface="Calibri"/>
                <a:sym typeface="Calibri"/>
              </a:rPr>
              <a:t>Atwood</a:t>
            </a:r>
          </a:p>
        </p:txBody>
      </p:sp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515650" y="1383910"/>
            <a:ext cx="3657600" cy="3496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2"/>
              </a:buClr>
              <a:buSzPct val="25000"/>
              <a:buFont typeface="Cantarell"/>
              <a:buNone/>
            </a:pPr>
            <a:r>
              <a:rPr lang="en" sz="2400" b="1" i="0" u="none" strike="noStrike" cap="none" baseline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Background:</a:t>
            </a:r>
          </a:p>
          <a:p>
            <a:pPr marL="0" marR="0" lvl="0" indent="0" algn="l" rtl="0">
              <a:spcBef>
                <a:spcPts val="700"/>
              </a:spcBef>
              <a:buClr>
                <a:schemeClr val="lt2"/>
              </a:buClr>
              <a:buSzPct val="25000"/>
              <a:buFont typeface="Cantarell"/>
              <a:buNone/>
            </a:pPr>
            <a:r>
              <a:rPr lang="en" sz="2400" b="0" i="0" u="none" strike="noStrike" cap="none" baseline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Takes place in a future version of the United States now known as the Republic of Gilead. Women have been made second-class citizens, with some (known as handmaids) used only to procreate.</a:t>
            </a:r>
          </a:p>
        </p:txBody>
      </p:sp>
      <p:pic>
        <p:nvPicPr>
          <p:cNvPr id="147" name="Shape 1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12500" y="1475350"/>
            <a:ext cx="2193131" cy="339328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0" y="86749"/>
            <a:ext cx="8183880" cy="4616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Innovation </a:t>
            </a:r>
            <a:r>
              <a:rPr kumimoji="0" lang="en-US" altLang="en-US" sz="1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Lab Network Performance Assessment Project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6" name="Picture 5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8130" y="8886"/>
            <a:ext cx="1235710" cy="543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4" descr="../../../../../../Desktop/ccb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50" y="4896227"/>
            <a:ext cx="635000" cy="21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66445" y="4958457"/>
            <a:ext cx="7806055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600" dirty="0">
                <a:latin typeface="Calibri" charset="0"/>
                <a:ea typeface="Calibri" charset="0"/>
                <a:cs typeface="Calibri" charset="0"/>
              </a:rPr>
              <a:t>© 2016 by Summit Public Schools. This work is licensed under a </a:t>
            </a:r>
            <a:r>
              <a:rPr lang="en-US" sz="600" u="sng" dirty="0">
                <a:latin typeface="Calibri" charset="0"/>
                <a:ea typeface="Calibri" charset="0"/>
                <a:cs typeface="Calibri" charset="0"/>
                <a:hlinkClick r:id="rId7"/>
              </a:rPr>
              <a:t>Creative Commons Attribution 4.0 International Public License</a:t>
            </a:r>
            <a:r>
              <a:rPr lang="en-US" sz="600" dirty="0">
                <a:latin typeface="Calibri" charset="0"/>
                <a:ea typeface="Calibri" charset="0"/>
                <a:cs typeface="Calibri" charset="0"/>
              </a:rPr>
              <a:t> and should be attributed as follows: “</a:t>
            </a:r>
            <a:r>
              <a:rPr lang="en-US" sz="600" i="1" dirty="0">
                <a:latin typeface="Calibri" charset="0"/>
                <a:ea typeface="Calibri" charset="0"/>
                <a:cs typeface="Calibri" charset="0"/>
              </a:rPr>
              <a:t>Dystopian Narrative </a:t>
            </a:r>
            <a:r>
              <a:rPr lang="en-US" sz="600" dirty="0">
                <a:latin typeface="Calibri" charset="0"/>
                <a:ea typeface="Calibri" charset="0"/>
                <a:cs typeface="Calibri" charset="0"/>
              </a:rPr>
              <a:t>was authored by Summit Public Schools</a:t>
            </a:r>
            <a:r>
              <a:rPr lang="en-US" sz="600" dirty="0" smtClean="0">
                <a:latin typeface="Calibri" charset="0"/>
                <a:ea typeface="Calibri" charset="0"/>
                <a:cs typeface="Calibri" charset="0"/>
              </a:rPr>
              <a:t>.”</a:t>
            </a:r>
            <a:endParaRPr lang="en-US" sz="600" dirty="0">
              <a:latin typeface="Calibri" charset="0"/>
              <a:ea typeface="Calibri" charset="0"/>
              <a:cs typeface="Calibri" charset="0"/>
            </a:endParaRPr>
          </a:p>
        </p:txBody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4400" i="1" dirty="0">
                <a:latin typeface="Calibri"/>
                <a:ea typeface="Calibri"/>
                <a:cs typeface="Calibri"/>
                <a:sym typeface="Calibri"/>
              </a:rPr>
              <a:t>Brave New World</a:t>
            </a:r>
            <a:r>
              <a:rPr lang="en" sz="4400" dirty="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" sz="3200" dirty="0">
                <a:latin typeface="Calibri"/>
                <a:ea typeface="Calibri"/>
                <a:cs typeface="Calibri"/>
                <a:sym typeface="Calibri"/>
              </a:rPr>
              <a:t>Aldous Huxley</a:t>
            </a:r>
          </a:p>
        </p:txBody>
      </p:sp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343875" y="1385240"/>
            <a:ext cx="3657600" cy="3627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2"/>
              </a:buClr>
              <a:buSzPct val="25000"/>
              <a:buFont typeface="Cantarell"/>
              <a:buNone/>
            </a:pPr>
            <a:r>
              <a:rPr lang="en" sz="2400" b="1" i="0" u="none" strike="noStrike" cap="none" baseline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CHALLENGE OPTION</a:t>
            </a:r>
          </a:p>
          <a:p>
            <a:pPr marL="0" marR="0" lvl="0" indent="0" algn="l" rtl="0">
              <a:spcBef>
                <a:spcPts val="700"/>
              </a:spcBef>
              <a:buClr>
                <a:schemeClr val="lt2"/>
              </a:buClr>
              <a:buSzPct val="25000"/>
              <a:buFont typeface="Cantarell"/>
              <a:buNone/>
            </a:pPr>
            <a:r>
              <a:rPr lang="en" sz="2400" b="1" i="0" u="none" strike="noStrike" cap="none" baseline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Background:</a:t>
            </a:r>
          </a:p>
          <a:p>
            <a:pPr marL="0" marR="0" lvl="0" indent="0" algn="l" rtl="0">
              <a:spcBef>
                <a:spcPts val="700"/>
              </a:spcBef>
              <a:buClr>
                <a:schemeClr val="lt2"/>
              </a:buClr>
              <a:buSzPct val="25000"/>
              <a:buFont typeface="Cantarell"/>
              <a:buNone/>
            </a:pPr>
            <a:r>
              <a:rPr lang="en" sz="2400" b="0" i="0" u="none" strike="noStrike" cap="none" baseline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Set in another future vision of London, in this one, humans are grown inside bottles, brainwashed in their sleep and separated into </a:t>
            </a:r>
            <a:r>
              <a:rPr lang="en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lang="en" sz="2400" b="0" i="0" u="none" strike="noStrike" cap="none" baseline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astes according to their intelligence.</a:t>
            </a:r>
          </a:p>
        </p:txBody>
      </p:sp>
      <p:pic>
        <p:nvPicPr>
          <p:cNvPr id="154" name="Shape 1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01575" y="1650275"/>
            <a:ext cx="2149981" cy="325754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0" y="86749"/>
            <a:ext cx="8183880" cy="4616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Innovation </a:t>
            </a:r>
            <a:r>
              <a:rPr kumimoji="0" lang="en-US" altLang="en-US" sz="1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Lab Network Performance Assessment Project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6" name="Picture 5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8130" y="8886"/>
            <a:ext cx="1235710" cy="543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4" descr="../../../../../../Desktop/ccb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50" y="4896227"/>
            <a:ext cx="635000" cy="21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66445" y="4958457"/>
            <a:ext cx="7806055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600" dirty="0">
                <a:latin typeface="Calibri" charset="0"/>
                <a:ea typeface="Calibri" charset="0"/>
                <a:cs typeface="Calibri" charset="0"/>
              </a:rPr>
              <a:t>© 2016 by Summit Public Schools. This work is licensed under a </a:t>
            </a:r>
            <a:r>
              <a:rPr lang="en-US" sz="600" u="sng" dirty="0">
                <a:latin typeface="Calibri" charset="0"/>
                <a:ea typeface="Calibri" charset="0"/>
                <a:cs typeface="Calibri" charset="0"/>
                <a:hlinkClick r:id="rId7"/>
              </a:rPr>
              <a:t>Creative Commons Attribution 4.0 International Public License</a:t>
            </a:r>
            <a:r>
              <a:rPr lang="en-US" sz="600" dirty="0">
                <a:latin typeface="Calibri" charset="0"/>
                <a:ea typeface="Calibri" charset="0"/>
                <a:cs typeface="Calibri" charset="0"/>
              </a:rPr>
              <a:t> and should be attributed as follows: “</a:t>
            </a:r>
            <a:r>
              <a:rPr lang="en-US" sz="600" i="1" dirty="0">
                <a:latin typeface="Calibri" charset="0"/>
                <a:ea typeface="Calibri" charset="0"/>
                <a:cs typeface="Calibri" charset="0"/>
              </a:rPr>
              <a:t>Dystopian Narrative </a:t>
            </a:r>
            <a:r>
              <a:rPr lang="en-US" sz="600" dirty="0">
                <a:latin typeface="Calibri" charset="0"/>
                <a:ea typeface="Calibri" charset="0"/>
                <a:cs typeface="Calibri" charset="0"/>
              </a:rPr>
              <a:t>was authored by Summit Public Schools</a:t>
            </a:r>
            <a:r>
              <a:rPr lang="en-US" sz="600" dirty="0" smtClean="0">
                <a:latin typeface="Calibri" charset="0"/>
                <a:ea typeface="Calibri" charset="0"/>
                <a:cs typeface="Calibri" charset="0"/>
              </a:rPr>
              <a:t>.”</a:t>
            </a:r>
            <a:endParaRPr lang="en-US" sz="600" dirty="0">
              <a:latin typeface="Calibri" charset="0"/>
              <a:ea typeface="Calibri" charset="0"/>
              <a:cs typeface="Calibri" charset="0"/>
            </a:endParaRP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Dystopian Narrative Project </a:t>
            </a:r>
          </a:p>
        </p:txBody>
      </p:sp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457200" y="1460499"/>
            <a:ext cx="8229600" cy="16043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dirty="0" smtClean="0">
                <a:latin typeface="Calibri"/>
                <a:ea typeface="Calibri"/>
                <a:cs typeface="Calibri"/>
                <a:sym typeface="Calibri"/>
              </a:rPr>
              <a:t>Final </a:t>
            </a:r>
            <a:r>
              <a:rPr lang="en" dirty="0">
                <a:latin typeface="Calibri"/>
                <a:ea typeface="Calibri"/>
                <a:cs typeface="Calibri"/>
                <a:sym typeface="Calibri"/>
              </a:rPr>
              <a:t>Product: Your own creative written narrative (story) about a dystopian society </a:t>
            </a:r>
          </a:p>
          <a:p>
            <a:pPr rtl="0">
              <a:spcBef>
                <a:spcPts val="0"/>
              </a:spcBef>
              <a:buNone/>
            </a:pP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 lvl="0" rtl="0">
              <a:spcBef>
                <a:spcPts val="0"/>
              </a:spcBef>
              <a:buNone/>
            </a:pPr>
            <a:endParaRPr sz="14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spcBef>
                <a:spcPts val="0"/>
              </a:spcBef>
              <a:buNone/>
            </a:pP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0" y="86749"/>
            <a:ext cx="8183880" cy="4616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Innovation </a:t>
            </a:r>
            <a:r>
              <a:rPr kumimoji="0" lang="en-US" altLang="en-US" sz="1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Lab Network Performance Assessment Project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5" name="Picture 4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8130" y="8886"/>
            <a:ext cx="1235710" cy="543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4" descr="../../../../../../Desktop/ccb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50" y="4896227"/>
            <a:ext cx="635000" cy="21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66445" y="4958457"/>
            <a:ext cx="7806055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600" dirty="0">
                <a:latin typeface="Calibri" charset="0"/>
                <a:ea typeface="Calibri" charset="0"/>
                <a:cs typeface="Calibri" charset="0"/>
              </a:rPr>
              <a:t>© 2016 by Summit Public Schools. This work is licensed under a </a:t>
            </a:r>
            <a:r>
              <a:rPr lang="en-US" sz="600" u="sng" dirty="0">
                <a:latin typeface="Calibri" charset="0"/>
                <a:ea typeface="Calibri" charset="0"/>
                <a:cs typeface="Calibri" charset="0"/>
                <a:hlinkClick r:id="rId6"/>
              </a:rPr>
              <a:t>Creative Commons Attribution 4.0 International Public License</a:t>
            </a:r>
            <a:r>
              <a:rPr lang="en-US" sz="600" dirty="0">
                <a:latin typeface="Calibri" charset="0"/>
                <a:ea typeface="Calibri" charset="0"/>
                <a:cs typeface="Calibri" charset="0"/>
              </a:rPr>
              <a:t> and should be attributed as follows: “</a:t>
            </a:r>
            <a:r>
              <a:rPr lang="en-US" sz="600" i="1" dirty="0">
                <a:latin typeface="Calibri" charset="0"/>
                <a:ea typeface="Calibri" charset="0"/>
                <a:cs typeface="Calibri" charset="0"/>
              </a:rPr>
              <a:t>Dystopian Narrative </a:t>
            </a:r>
            <a:r>
              <a:rPr lang="en-US" sz="600" dirty="0">
                <a:latin typeface="Calibri" charset="0"/>
                <a:ea typeface="Calibri" charset="0"/>
                <a:cs typeface="Calibri" charset="0"/>
              </a:rPr>
              <a:t>was authored by Summit Public Schools</a:t>
            </a:r>
            <a:r>
              <a:rPr lang="en-US" sz="600" dirty="0" smtClean="0">
                <a:latin typeface="Calibri" charset="0"/>
                <a:ea typeface="Calibri" charset="0"/>
                <a:cs typeface="Calibri" charset="0"/>
              </a:rPr>
              <a:t>.”</a:t>
            </a:r>
            <a:endParaRPr lang="en-US" sz="600" dirty="0">
              <a:latin typeface="Calibri" charset="0"/>
              <a:ea typeface="Calibri" charset="0"/>
              <a:cs typeface="Calibri" charset="0"/>
            </a:endParaRP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Our Goal for Today </a:t>
            </a:r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457200" y="1460499"/>
            <a:ext cx="8229600" cy="3465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Create a shared, working definition of </a:t>
            </a:r>
            <a:r>
              <a:rPr lang="en" b="1">
                <a:latin typeface="Calibri"/>
                <a:ea typeface="Calibri"/>
                <a:cs typeface="Calibri"/>
                <a:sym typeface="Calibri"/>
              </a:rPr>
              <a:t>dystopian society</a:t>
            </a:r>
          </a:p>
          <a:p>
            <a:pPr rtl="0">
              <a:spcBef>
                <a:spcPts val="0"/>
              </a:spcBef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>
              <a:spcBef>
                <a:spcPts val="0"/>
              </a:spcBef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Create a shared, working definition of </a:t>
            </a:r>
            <a:r>
              <a:rPr lang="en" b="1">
                <a:latin typeface="Calibri"/>
                <a:ea typeface="Calibri"/>
                <a:cs typeface="Calibri"/>
                <a:sym typeface="Calibri"/>
              </a:rPr>
              <a:t>dystopian story</a:t>
            </a:r>
            <a:r>
              <a:rPr lang="en"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0" y="86749"/>
            <a:ext cx="8183880" cy="4616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Innovation </a:t>
            </a:r>
            <a:r>
              <a:rPr kumimoji="0" lang="en-US" altLang="en-US" sz="1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Lab Network Performance Assessment Project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5" name="Picture 4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8130" y="8886"/>
            <a:ext cx="1235710" cy="543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4" descr="../../../../../../Desktop/ccb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50" y="4896227"/>
            <a:ext cx="635000" cy="21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66445" y="4958457"/>
            <a:ext cx="7806055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600" dirty="0">
                <a:latin typeface="Calibri" charset="0"/>
                <a:ea typeface="Calibri" charset="0"/>
                <a:cs typeface="Calibri" charset="0"/>
              </a:rPr>
              <a:t>© 2016 by Summit Public Schools. This work is licensed under a </a:t>
            </a:r>
            <a:r>
              <a:rPr lang="en-US" sz="600" u="sng" dirty="0">
                <a:latin typeface="Calibri" charset="0"/>
                <a:ea typeface="Calibri" charset="0"/>
                <a:cs typeface="Calibri" charset="0"/>
                <a:hlinkClick r:id="rId6"/>
              </a:rPr>
              <a:t>Creative Commons Attribution 4.0 International Public License</a:t>
            </a:r>
            <a:r>
              <a:rPr lang="en-US" sz="600" dirty="0">
                <a:latin typeface="Calibri" charset="0"/>
                <a:ea typeface="Calibri" charset="0"/>
                <a:cs typeface="Calibri" charset="0"/>
              </a:rPr>
              <a:t> and should be attributed as follows: “</a:t>
            </a:r>
            <a:r>
              <a:rPr lang="en-US" sz="600" i="1" dirty="0">
                <a:latin typeface="Calibri" charset="0"/>
                <a:ea typeface="Calibri" charset="0"/>
                <a:cs typeface="Calibri" charset="0"/>
              </a:rPr>
              <a:t>Dystopian Narrative </a:t>
            </a:r>
            <a:r>
              <a:rPr lang="en-US" sz="600" dirty="0">
                <a:latin typeface="Calibri" charset="0"/>
                <a:ea typeface="Calibri" charset="0"/>
                <a:cs typeface="Calibri" charset="0"/>
              </a:rPr>
              <a:t>was authored by Summit Public Schools</a:t>
            </a:r>
            <a:r>
              <a:rPr lang="en-US" sz="600" dirty="0" smtClean="0">
                <a:latin typeface="Calibri" charset="0"/>
                <a:ea typeface="Calibri" charset="0"/>
                <a:cs typeface="Calibri" charset="0"/>
              </a:rPr>
              <a:t>.”</a:t>
            </a:r>
            <a:endParaRPr lang="en-US" sz="600" dirty="0">
              <a:latin typeface="Calibri" charset="0"/>
              <a:ea typeface="Calibri" charset="0"/>
              <a:cs typeface="Calibri" charset="0"/>
            </a:endParaRP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Directions</a:t>
            </a:r>
          </a:p>
        </p:txBody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457200" y="1460499"/>
            <a:ext cx="8229600" cy="3465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buClr>
                <a:schemeClr val="dk2"/>
              </a:buClr>
              <a:buSzPct val="100000"/>
              <a:buFont typeface="Calibri"/>
              <a:buAutoNum type="arabicPeriod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Watch a series of film clips about dystopian societies.</a:t>
            </a:r>
          </a:p>
          <a:p>
            <a:pPr marL="457200" lvl="0" indent="-419100" rtl="0">
              <a:spcBef>
                <a:spcPts val="0"/>
              </a:spcBef>
              <a:buClr>
                <a:schemeClr val="dk2"/>
              </a:buClr>
              <a:buSzPct val="100000"/>
              <a:buFont typeface="Calibri"/>
              <a:buAutoNum type="arabicPeriod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Take notes on the elements of the dystopian societies that you observe. </a:t>
            </a:r>
          </a:p>
          <a:p>
            <a:pPr marL="457200" lvl="0" indent="-419100">
              <a:spcBef>
                <a:spcPts val="0"/>
              </a:spcBef>
              <a:buClr>
                <a:schemeClr val="dk2"/>
              </a:buClr>
              <a:buSzPct val="100000"/>
              <a:buFont typeface="Calibri"/>
              <a:buAutoNum type="arabicPeriod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Compare notes and create a definition together. </a:t>
            </a:r>
          </a:p>
        </p:txBody>
      </p:sp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0" y="86749"/>
            <a:ext cx="8183880" cy="4616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Innovation </a:t>
            </a:r>
            <a:r>
              <a:rPr kumimoji="0" lang="en-US" altLang="en-US" sz="1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Lab Network Performance Assessment Project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5" name="Picture 4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8130" y="8886"/>
            <a:ext cx="1235710" cy="543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4" descr="../../../../../../Desktop/ccb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50" y="4896227"/>
            <a:ext cx="635000" cy="21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66445" y="4958457"/>
            <a:ext cx="7806055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600" dirty="0">
                <a:latin typeface="Calibri" charset="0"/>
                <a:ea typeface="Calibri" charset="0"/>
                <a:cs typeface="Calibri" charset="0"/>
              </a:rPr>
              <a:t>© 2016 by Summit Public Schools. This work is licensed under a </a:t>
            </a:r>
            <a:r>
              <a:rPr lang="en-US" sz="600" u="sng" dirty="0">
                <a:latin typeface="Calibri" charset="0"/>
                <a:ea typeface="Calibri" charset="0"/>
                <a:cs typeface="Calibri" charset="0"/>
                <a:hlinkClick r:id="rId6"/>
              </a:rPr>
              <a:t>Creative Commons Attribution 4.0 International Public License</a:t>
            </a:r>
            <a:r>
              <a:rPr lang="en-US" sz="600" dirty="0">
                <a:latin typeface="Calibri" charset="0"/>
                <a:ea typeface="Calibri" charset="0"/>
                <a:cs typeface="Calibri" charset="0"/>
              </a:rPr>
              <a:t> and should be attributed as follows: “</a:t>
            </a:r>
            <a:r>
              <a:rPr lang="en-US" sz="600" i="1" dirty="0">
                <a:latin typeface="Calibri" charset="0"/>
                <a:ea typeface="Calibri" charset="0"/>
                <a:cs typeface="Calibri" charset="0"/>
              </a:rPr>
              <a:t>Dystopian Narrative </a:t>
            </a:r>
            <a:r>
              <a:rPr lang="en-US" sz="600" dirty="0">
                <a:latin typeface="Calibri" charset="0"/>
                <a:ea typeface="Calibri" charset="0"/>
                <a:cs typeface="Calibri" charset="0"/>
              </a:rPr>
              <a:t>was authored by Summit Public Schools</a:t>
            </a:r>
            <a:r>
              <a:rPr lang="en-US" sz="600" dirty="0" smtClean="0">
                <a:latin typeface="Calibri" charset="0"/>
                <a:ea typeface="Calibri" charset="0"/>
                <a:cs typeface="Calibri" charset="0"/>
              </a:rPr>
              <a:t>.”</a:t>
            </a:r>
            <a:endParaRPr lang="en-US" sz="600" dirty="0">
              <a:latin typeface="Calibri" charset="0"/>
              <a:ea typeface="Calibri" charset="0"/>
              <a:cs typeface="Calibri" charset="0"/>
            </a:endParaRP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i="1">
                <a:latin typeface="Calibri"/>
                <a:ea typeface="Calibri"/>
                <a:cs typeface="Calibri"/>
                <a:sym typeface="Calibri"/>
              </a:rPr>
              <a:t>V for Vendetta</a:t>
            </a:r>
          </a:p>
        </p:txBody>
      </p:sp>
      <p:sp>
        <p:nvSpPr>
          <p:cNvPr id="72" name="Shape 72">
            <a:hlinkClick r:id="rId3"/>
          </p:cNvPr>
          <p:cNvSpPr/>
          <p:nvPr/>
        </p:nvSpPr>
        <p:spPr>
          <a:xfrm>
            <a:off x="2211125" y="1557000"/>
            <a:ext cx="4064124" cy="3048099"/>
          </a:xfrm>
          <a:prstGeom prst="rect">
            <a:avLst/>
          </a:prstGeom>
          <a:blipFill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0" y="86749"/>
            <a:ext cx="8183880" cy="4616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Innovation </a:t>
            </a:r>
            <a:r>
              <a:rPr kumimoji="0" lang="en-US" altLang="en-US" sz="1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Lab Network Performance Assessment Project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5" name="Picture 4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8130" y="8886"/>
            <a:ext cx="1235710" cy="543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4" descr="../../../../../../Desktop/ccb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50" y="4896227"/>
            <a:ext cx="635000" cy="21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66445" y="4958457"/>
            <a:ext cx="7806055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600" dirty="0">
                <a:latin typeface="Calibri" charset="0"/>
                <a:ea typeface="Calibri" charset="0"/>
                <a:cs typeface="Calibri" charset="0"/>
              </a:rPr>
              <a:t>© 2016 by Summit Public Schools. This work is licensed under a </a:t>
            </a:r>
            <a:r>
              <a:rPr lang="en-US" sz="600" u="sng" dirty="0">
                <a:latin typeface="Calibri" charset="0"/>
                <a:ea typeface="Calibri" charset="0"/>
                <a:cs typeface="Calibri" charset="0"/>
                <a:hlinkClick r:id="rId8"/>
              </a:rPr>
              <a:t>Creative Commons Attribution 4.0 International Public License</a:t>
            </a:r>
            <a:r>
              <a:rPr lang="en-US" sz="600" dirty="0">
                <a:latin typeface="Calibri" charset="0"/>
                <a:ea typeface="Calibri" charset="0"/>
                <a:cs typeface="Calibri" charset="0"/>
              </a:rPr>
              <a:t> and should be attributed as follows: “</a:t>
            </a:r>
            <a:r>
              <a:rPr lang="en-US" sz="600" i="1" dirty="0">
                <a:latin typeface="Calibri" charset="0"/>
                <a:ea typeface="Calibri" charset="0"/>
                <a:cs typeface="Calibri" charset="0"/>
              </a:rPr>
              <a:t>Dystopian Narrative </a:t>
            </a:r>
            <a:r>
              <a:rPr lang="en-US" sz="600" dirty="0">
                <a:latin typeface="Calibri" charset="0"/>
                <a:ea typeface="Calibri" charset="0"/>
                <a:cs typeface="Calibri" charset="0"/>
              </a:rPr>
              <a:t>was authored by Summit Public Schools</a:t>
            </a:r>
            <a:r>
              <a:rPr lang="en-US" sz="600" dirty="0" smtClean="0">
                <a:latin typeface="Calibri" charset="0"/>
                <a:ea typeface="Calibri" charset="0"/>
                <a:cs typeface="Calibri" charset="0"/>
              </a:rPr>
              <a:t>.”</a:t>
            </a:r>
            <a:endParaRPr lang="en-US" sz="600" dirty="0">
              <a:latin typeface="Calibri" charset="0"/>
              <a:ea typeface="Calibri" charset="0"/>
              <a:cs typeface="Calibri" charset="0"/>
            </a:endParaRP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i="1">
                <a:latin typeface="Calibri"/>
                <a:ea typeface="Calibri"/>
                <a:cs typeface="Calibri"/>
                <a:sym typeface="Calibri"/>
              </a:rPr>
              <a:t>Children of Men </a:t>
            </a:r>
          </a:p>
        </p:txBody>
      </p:sp>
      <p:sp>
        <p:nvSpPr>
          <p:cNvPr id="78" name="Shape 78">
            <a:hlinkClick r:id="rId3"/>
          </p:cNvPr>
          <p:cNvSpPr/>
          <p:nvPr/>
        </p:nvSpPr>
        <p:spPr>
          <a:xfrm>
            <a:off x="2448987" y="1501450"/>
            <a:ext cx="4246025" cy="3184525"/>
          </a:xfrm>
          <a:prstGeom prst="rect">
            <a:avLst/>
          </a:prstGeom>
          <a:blipFill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0" y="86749"/>
            <a:ext cx="8183880" cy="4616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Innovation </a:t>
            </a:r>
            <a:r>
              <a:rPr kumimoji="0" lang="en-US" altLang="en-US" sz="1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Lab Network Performance Assessment Project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5" name="Picture 4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8130" y="8886"/>
            <a:ext cx="1235710" cy="543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4" descr="../../../../../../Desktop/ccb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50" y="4896227"/>
            <a:ext cx="635000" cy="21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66445" y="4958457"/>
            <a:ext cx="7806055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600" dirty="0">
                <a:latin typeface="Calibri" charset="0"/>
                <a:ea typeface="Calibri" charset="0"/>
                <a:cs typeface="Calibri" charset="0"/>
              </a:rPr>
              <a:t>© 2016 by Summit Public Schools. This work is licensed under a </a:t>
            </a:r>
            <a:r>
              <a:rPr lang="en-US" sz="600" u="sng" dirty="0">
                <a:latin typeface="Calibri" charset="0"/>
                <a:ea typeface="Calibri" charset="0"/>
                <a:cs typeface="Calibri" charset="0"/>
                <a:hlinkClick r:id="rId8"/>
              </a:rPr>
              <a:t>Creative Commons Attribution 4.0 International Public License</a:t>
            </a:r>
            <a:r>
              <a:rPr lang="en-US" sz="600" dirty="0">
                <a:latin typeface="Calibri" charset="0"/>
                <a:ea typeface="Calibri" charset="0"/>
                <a:cs typeface="Calibri" charset="0"/>
              </a:rPr>
              <a:t> and should be attributed as follows: “</a:t>
            </a:r>
            <a:r>
              <a:rPr lang="en-US" sz="600" i="1" dirty="0">
                <a:latin typeface="Calibri" charset="0"/>
                <a:ea typeface="Calibri" charset="0"/>
                <a:cs typeface="Calibri" charset="0"/>
              </a:rPr>
              <a:t>Dystopian Narrative </a:t>
            </a:r>
            <a:r>
              <a:rPr lang="en-US" sz="600" dirty="0">
                <a:latin typeface="Calibri" charset="0"/>
                <a:ea typeface="Calibri" charset="0"/>
                <a:cs typeface="Calibri" charset="0"/>
              </a:rPr>
              <a:t>was authored by Summit Public Schools</a:t>
            </a:r>
            <a:r>
              <a:rPr lang="en-US" sz="600" dirty="0" smtClean="0">
                <a:latin typeface="Calibri" charset="0"/>
                <a:ea typeface="Calibri" charset="0"/>
                <a:cs typeface="Calibri" charset="0"/>
              </a:rPr>
              <a:t>.”</a:t>
            </a:r>
            <a:endParaRPr lang="en-US" sz="600" dirty="0">
              <a:latin typeface="Calibri" charset="0"/>
              <a:ea typeface="Calibri" charset="0"/>
              <a:cs typeface="Calibri" charset="0"/>
            </a:endParaRP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i="1">
                <a:latin typeface="Calibri"/>
                <a:ea typeface="Calibri"/>
                <a:cs typeface="Calibri"/>
                <a:sym typeface="Calibri"/>
              </a:rPr>
              <a:t>The Hunger Games</a:t>
            </a:r>
          </a:p>
        </p:txBody>
      </p:sp>
      <p:sp>
        <p:nvSpPr>
          <p:cNvPr id="84" name="Shape 84">
            <a:hlinkClick r:id="rId3"/>
          </p:cNvPr>
          <p:cNvSpPr/>
          <p:nvPr/>
        </p:nvSpPr>
        <p:spPr>
          <a:xfrm>
            <a:off x="2160650" y="1546900"/>
            <a:ext cx="4266225" cy="3199675"/>
          </a:xfrm>
          <a:prstGeom prst="rect">
            <a:avLst/>
          </a:prstGeom>
          <a:blipFill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0" y="86749"/>
            <a:ext cx="8183880" cy="4616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Innovation </a:t>
            </a:r>
            <a:r>
              <a:rPr kumimoji="0" lang="en-US" altLang="en-US" sz="1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Lab Network Performance Assessment Project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9" name="Picture 8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8130" y="8886"/>
            <a:ext cx="1235710" cy="543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4" descr="../../../../../../Desktop/ccb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50" y="4896227"/>
            <a:ext cx="635000" cy="21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766445" y="4958457"/>
            <a:ext cx="7806055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600" dirty="0">
                <a:latin typeface="Calibri" charset="0"/>
                <a:ea typeface="Calibri" charset="0"/>
                <a:cs typeface="Calibri" charset="0"/>
              </a:rPr>
              <a:t>© 2016 by Summit Public Schools. This work is licensed under a </a:t>
            </a:r>
            <a:r>
              <a:rPr lang="en-US" sz="600" u="sng" dirty="0">
                <a:latin typeface="Calibri" charset="0"/>
                <a:ea typeface="Calibri" charset="0"/>
                <a:cs typeface="Calibri" charset="0"/>
                <a:hlinkClick r:id="rId8"/>
              </a:rPr>
              <a:t>Creative Commons Attribution 4.0 International Public License</a:t>
            </a:r>
            <a:r>
              <a:rPr lang="en-US" sz="600" dirty="0">
                <a:latin typeface="Calibri" charset="0"/>
                <a:ea typeface="Calibri" charset="0"/>
                <a:cs typeface="Calibri" charset="0"/>
              </a:rPr>
              <a:t> and should be attributed as follows: “</a:t>
            </a:r>
            <a:r>
              <a:rPr lang="en-US" sz="600" i="1" dirty="0">
                <a:latin typeface="Calibri" charset="0"/>
                <a:ea typeface="Calibri" charset="0"/>
                <a:cs typeface="Calibri" charset="0"/>
              </a:rPr>
              <a:t>Dystopian Narrative </a:t>
            </a:r>
            <a:r>
              <a:rPr lang="en-US" sz="600" dirty="0">
                <a:latin typeface="Calibri" charset="0"/>
                <a:ea typeface="Calibri" charset="0"/>
                <a:cs typeface="Calibri" charset="0"/>
              </a:rPr>
              <a:t>was authored by Summit Public Schools</a:t>
            </a:r>
            <a:r>
              <a:rPr lang="en-US" sz="600" dirty="0" smtClean="0">
                <a:latin typeface="Calibri" charset="0"/>
                <a:ea typeface="Calibri" charset="0"/>
                <a:cs typeface="Calibri" charset="0"/>
              </a:rPr>
              <a:t>.”</a:t>
            </a:r>
            <a:endParaRPr lang="en-US" sz="600" dirty="0">
              <a:latin typeface="Calibri" charset="0"/>
              <a:ea typeface="Calibri" charset="0"/>
              <a:cs typeface="Calibri" charset="0"/>
            </a:endParaRP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i="1">
                <a:latin typeface="Calibri"/>
                <a:ea typeface="Calibri"/>
                <a:cs typeface="Calibri"/>
                <a:sym typeface="Calibri"/>
              </a:rPr>
              <a:t>Divergent</a:t>
            </a:r>
          </a:p>
        </p:txBody>
      </p:sp>
      <p:sp>
        <p:nvSpPr>
          <p:cNvPr id="90" name="Shape 90">
            <a:hlinkClick r:id="rId3"/>
          </p:cNvPr>
          <p:cNvSpPr/>
          <p:nvPr/>
        </p:nvSpPr>
        <p:spPr>
          <a:xfrm>
            <a:off x="2069700" y="1504000"/>
            <a:ext cx="4417799" cy="3313349"/>
          </a:xfrm>
          <a:prstGeom prst="rect">
            <a:avLst/>
          </a:prstGeom>
          <a:blipFill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0" y="86749"/>
            <a:ext cx="8183880" cy="4616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Innovation </a:t>
            </a:r>
            <a:r>
              <a:rPr kumimoji="0" lang="en-US" altLang="en-US" sz="1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Lab Network Performance Assessment Project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5" name="Picture 4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8130" y="8886"/>
            <a:ext cx="1235710" cy="543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4" descr="../../../../../../Desktop/ccb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50" y="4896227"/>
            <a:ext cx="635000" cy="21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66445" y="4958457"/>
            <a:ext cx="7806055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600" dirty="0">
                <a:latin typeface="Calibri" charset="0"/>
                <a:ea typeface="Calibri" charset="0"/>
                <a:cs typeface="Calibri" charset="0"/>
              </a:rPr>
              <a:t>© 2016 by Summit Public Schools. This work is licensed under a </a:t>
            </a:r>
            <a:r>
              <a:rPr lang="en-US" sz="600" u="sng" dirty="0">
                <a:latin typeface="Calibri" charset="0"/>
                <a:ea typeface="Calibri" charset="0"/>
                <a:cs typeface="Calibri" charset="0"/>
                <a:hlinkClick r:id="rId8"/>
              </a:rPr>
              <a:t>Creative Commons Attribution 4.0 International Public License</a:t>
            </a:r>
            <a:r>
              <a:rPr lang="en-US" sz="600" dirty="0">
                <a:latin typeface="Calibri" charset="0"/>
                <a:ea typeface="Calibri" charset="0"/>
                <a:cs typeface="Calibri" charset="0"/>
              </a:rPr>
              <a:t> and should be attributed as follows: “</a:t>
            </a:r>
            <a:r>
              <a:rPr lang="en-US" sz="600" i="1" dirty="0">
                <a:latin typeface="Calibri" charset="0"/>
                <a:ea typeface="Calibri" charset="0"/>
                <a:cs typeface="Calibri" charset="0"/>
              </a:rPr>
              <a:t>Dystopian Narrative </a:t>
            </a:r>
            <a:r>
              <a:rPr lang="en-US" sz="600" dirty="0">
                <a:latin typeface="Calibri" charset="0"/>
                <a:ea typeface="Calibri" charset="0"/>
                <a:cs typeface="Calibri" charset="0"/>
              </a:rPr>
              <a:t>was authored by Summit Public Schools</a:t>
            </a:r>
            <a:r>
              <a:rPr lang="en-US" sz="600" dirty="0" smtClean="0">
                <a:latin typeface="Calibri" charset="0"/>
                <a:ea typeface="Calibri" charset="0"/>
                <a:cs typeface="Calibri" charset="0"/>
              </a:rPr>
              <a:t>.”</a:t>
            </a:r>
            <a:endParaRPr lang="en-US" sz="600" dirty="0">
              <a:latin typeface="Calibri" charset="0"/>
              <a:ea typeface="Calibri" charset="0"/>
              <a:cs typeface="Calibri" charset="0"/>
            </a:endParaRP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With your small group … </a:t>
            </a:r>
          </a:p>
        </p:txBody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457200" y="1460499"/>
            <a:ext cx="8229600" cy="3465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Compare what you noticed about each film clip.</a:t>
            </a:r>
          </a:p>
          <a:p>
            <a:pPr marL="457200" lvl="0" indent="-4191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Create definitions for </a:t>
            </a:r>
            <a:r>
              <a:rPr lang="en" b="1">
                <a:latin typeface="Calibri"/>
                <a:ea typeface="Calibri"/>
                <a:cs typeface="Calibri"/>
                <a:sym typeface="Calibri"/>
              </a:rPr>
              <a:t>dystopian society</a:t>
            </a:r>
            <a:r>
              <a:rPr lang="en"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lang="en" b="1">
                <a:latin typeface="Calibri"/>
                <a:ea typeface="Calibri"/>
                <a:cs typeface="Calibri"/>
                <a:sym typeface="Calibri"/>
              </a:rPr>
              <a:t>dystopian story </a:t>
            </a:r>
            <a:r>
              <a:rPr lang="en">
                <a:latin typeface="Calibri"/>
                <a:ea typeface="Calibri"/>
                <a:cs typeface="Calibri"/>
                <a:sym typeface="Calibri"/>
              </a:rPr>
              <a:t>that are as detailed as possible but still include all of the examples you have seen</a:t>
            </a:r>
          </a:p>
        </p:txBody>
      </p:sp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0" y="86749"/>
            <a:ext cx="8183880" cy="4616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Innovation </a:t>
            </a:r>
            <a:r>
              <a:rPr kumimoji="0" lang="en-US" altLang="en-US" sz="1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Lab Network Performance Assessment Project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5" name="Picture 4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8130" y="8886"/>
            <a:ext cx="1235710" cy="543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4" descr="../../../../../../Desktop/ccb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50" y="4896227"/>
            <a:ext cx="635000" cy="21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66445" y="4958457"/>
            <a:ext cx="7806055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600" dirty="0">
                <a:latin typeface="Calibri" charset="0"/>
                <a:ea typeface="Calibri" charset="0"/>
                <a:cs typeface="Calibri" charset="0"/>
              </a:rPr>
              <a:t>© 2016 by Summit Public Schools. This work is licensed under a </a:t>
            </a:r>
            <a:r>
              <a:rPr lang="en-US" sz="600" u="sng" dirty="0">
                <a:latin typeface="Calibri" charset="0"/>
                <a:ea typeface="Calibri" charset="0"/>
                <a:cs typeface="Calibri" charset="0"/>
                <a:hlinkClick r:id="rId6"/>
              </a:rPr>
              <a:t>Creative Commons Attribution 4.0 International Public License</a:t>
            </a:r>
            <a:r>
              <a:rPr lang="en-US" sz="600" dirty="0">
                <a:latin typeface="Calibri" charset="0"/>
                <a:ea typeface="Calibri" charset="0"/>
                <a:cs typeface="Calibri" charset="0"/>
              </a:rPr>
              <a:t> and should be attributed as follows: “</a:t>
            </a:r>
            <a:r>
              <a:rPr lang="en-US" sz="600" i="1" dirty="0">
                <a:latin typeface="Calibri" charset="0"/>
                <a:ea typeface="Calibri" charset="0"/>
                <a:cs typeface="Calibri" charset="0"/>
              </a:rPr>
              <a:t>Dystopian Narrative </a:t>
            </a:r>
            <a:r>
              <a:rPr lang="en-US" sz="600" dirty="0">
                <a:latin typeface="Calibri" charset="0"/>
                <a:ea typeface="Calibri" charset="0"/>
                <a:cs typeface="Calibri" charset="0"/>
              </a:rPr>
              <a:t>was authored by Summit Public Schools</a:t>
            </a:r>
            <a:r>
              <a:rPr lang="en-US" sz="600" dirty="0" smtClean="0">
                <a:latin typeface="Calibri" charset="0"/>
                <a:ea typeface="Calibri" charset="0"/>
                <a:cs typeface="Calibri" charset="0"/>
              </a:rPr>
              <a:t>.”</a:t>
            </a:r>
            <a:endParaRPr lang="en-US" sz="600" dirty="0">
              <a:latin typeface="Calibri" charset="0"/>
              <a:ea typeface="Calibri" charset="0"/>
              <a:cs typeface="Calibri" charset="0"/>
            </a:endParaRP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modern">
  <a:themeElements>
    <a:clrScheme name="Custom 348">
      <a:dk1>
        <a:srgbClr val="000000"/>
      </a:dk1>
      <a:lt1>
        <a:srgbClr val="FFFFFF"/>
      </a:lt1>
      <a:dk2>
        <a:srgbClr val="191919"/>
      </a:dk2>
      <a:lt2>
        <a:srgbClr val="CCCCCC"/>
      </a:lt2>
      <a:accent1>
        <a:srgbClr val="7E5554"/>
      </a:accent1>
      <a:accent2>
        <a:srgbClr val="910A10"/>
      </a:accent2>
      <a:accent3>
        <a:srgbClr val="84294D"/>
      </a:accent3>
      <a:accent4>
        <a:srgbClr val="DA823B"/>
      </a:accent4>
      <a:accent5>
        <a:srgbClr val="625D3C"/>
      </a:accent5>
      <a:accent6>
        <a:srgbClr val="00384A"/>
      </a:accent6>
      <a:hlink>
        <a:srgbClr val="227A78"/>
      </a:hlink>
      <a:folHlink>
        <a:srgbClr val="39474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1077</Words>
  <Application>Microsoft Macintosh PowerPoint</Application>
  <PresentationFormat>On-screen Show (16:9)</PresentationFormat>
  <Paragraphs>90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Calibri</vt:lpstr>
      <vt:lpstr>Cantarell</vt:lpstr>
      <vt:lpstr>Arial</vt:lpstr>
      <vt:lpstr>modern</vt:lpstr>
      <vt:lpstr>Welcome To Dystopia!</vt:lpstr>
      <vt:lpstr>Dystopian Narrative Project </vt:lpstr>
      <vt:lpstr>Our Goal for Today </vt:lpstr>
      <vt:lpstr>Directions</vt:lpstr>
      <vt:lpstr>V for Vendetta</vt:lpstr>
      <vt:lpstr>Children of Men </vt:lpstr>
      <vt:lpstr>The Hunger Games</vt:lpstr>
      <vt:lpstr>Divergent</vt:lpstr>
      <vt:lpstr>With your small group … </vt:lpstr>
      <vt:lpstr>The Group Hopper</vt:lpstr>
      <vt:lpstr>Dystopian Novels are IN!</vt:lpstr>
      <vt:lpstr>PowerPoint Presentation</vt:lpstr>
      <vt:lpstr>Write-Pair-Share </vt:lpstr>
      <vt:lpstr>In a dystopia, you have no choices.</vt:lpstr>
      <vt:lpstr>1984, George Orwell</vt:lpstr>
      <vt:lpstr>The Handmaid’s Tale, Margaret Atwood</vt:lpstr>
      <vt:lpstr>Brave New World, Aldous Huxley</vt:lpstr>
    </vt:vector>
  </TitlesOfParts>
  <LinksUpToDate>false</LinksUpToDate>
  <SharedDoc>false</SharedDoc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Dystopia!</dc:title>
  <cp:lastModifiedBy>juljul6@gmail.com</cp:lastModifiedBy>
  <cp:revision>3</cp:revision>
  <dcterms:modified xsi:type="dcterms:W3CDTF">2017-12-14T22:02:58Z</dcterms:modified>
</cp:coreProperties>
</file>