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CB9E8B55-9D02-4B8E-93FF-C3DCD9EE95F6}">
  <a:tblStyle styleName="Table_0" styleId="{CB9E8B55-9D02-4B8E-93FF-C3DCD9EE95F6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3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View Health Smoothie Project in PLP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 rot="10800000" flipH="1">
            <a:off y="2984999" x="0"/>
            <a:ext cy="2158500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/>
          <p:nvPr/>
        </p:nvSpPr>
        <p:spPr>
          <a:xfrm>
            <a:off y="2393175" x="0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 rot="10800000" flipH="1">
            <a:off y="2983958" x="0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y="1746892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y="3093357" x="685800"/>
            <a:ext cy="6666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/>
          <p:nvPr/>
        </p:nvSpPr>
        <p:spPr>
          <a:xfrm rot="10800000" flipH="1">
            <a:off y="1163100" x="0"/>
            <a:ext cy="39803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y="571349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/>
          <p:nvPr/>
        </p:nvSpPr>
        <p:spPr>
          <a:xfrm rot="10800000">
            <a:off y="1162132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/>
          <p:nvPr/>
        </p:nvSpPr>
        <p:spPr>
          <a:xfrm rot="10800000" flipH="1">
            <a:off y="1163100" x="0"/>
            <a:ext cy="39803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y="1162132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/>
          <p:nvPr/>
        </p:nvSpPr>
        <p:spPr>
          <a:xfrm flipH="1">
            <a:off y="571349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/>
        </p:nvSpPr>
        <p:spPr>
          <a:xfrm rot="10800000" flipH="1">
            <a:off y="1163100" x="0"/>
            <a:ext cy="39803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 flipH="1">
            <a:off y="571349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/>
          <p:nvPr/>
        </p:nvSpPr>
        <p:spPr>
          <a:xfrm rot="10800000">
            <a:off y="1162132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/>
        </p:nvSpPr>
        <p:spPr>
          <a:xfrm rot="10800000" flipH="1">
            <a:off y="4412699" x="0"/>
            <a:ext cy="7307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y="3820834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 rot="10800000">
            <a:off y="4411617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421726" x="457200"/>
            <a:ext cy="5052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/>
        </p:nvSpPr>
        <p:spPr>
          <a:xfrm>
            <a:off y="76256" x="6676"/>
            <a:ext cy="5054792" cx="9134130"/>
          </a:xfrm>
          <a:custGeom>
            <a:pathLst>
              <a:path w="9157023" extrusionOk="0" h="6739723">
                <a:moveTo>
                  <a:pt y="0" x="1629"/>
                </a:moveTo>
                <a:lnTo>
                  <a:pt y="4340980" x="9157023"/>
                </a:lnTo>
                <a:lnTo>
                  <a:pt y="6739723" x="1593"/>
                </a:lnTo>
                <a:cubicBezTo>
                  <a:pt y="5123960" x="-3941"/>
                  <a:pt y="1615763" x="7163"/>
                  <a:pt y="0" x="162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2.png" Type="http://schemas.openxmlformats.org/officeDocument/2006/relationships/image" Id="rId4"/><Relationship Target="../media/image07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4"/><Relationship Target="../media/image06.png" Type="http://schemas.openxmlformats.org/officeDocument/2006/relationships/image" Id="rId3"/><Relationship Target="../media/image05.png" Type="http://schemas.openxmlformats.org/officeDocument/2006/relationships/image" Id="rId6"/><Relationship Target="../media/image01.pn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Warm Up</a:t>
            </a:r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1297275" x="323350"/>
            <a:ext cy="3630300" cx="8511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u="sng" sz="4000" lang="en"/>
              <a:t>Reflect in the PLP…</a:t>
            </a:r>
          </a:p>
          <a:p>
            <a:pPr rtl="0">
              <a:spcBef>
                <a:spcPts val="0"/>
              </a:spcBef>
              <a:buNone/>
            </a:pPr>
            <a:r>
              <a:rPr sz="4000" lang="en"/>
              <a:t>Title: </a:t>
            </a:r>
            <a:r>
              <a:rPr b="1" sz="4000" lang="en"/>
              <a:t>Health Smoothie Launch</a:t>
            </a:r>
          </a:p>
          <a:p>
            <a:pPr rtl="0">
              <a:spcBef>
                <a:spcPts val="0"/>
              </a:spcBef>
              <a:buNone/>
            </a:pPr>
            <a:r>
              <a:rPr sz="4000" lang="en"/>
              <a:t>Question:</a:t>
            </a:r>
          </a:p>
          <a:p>
            <a:pPr>
              <a:spcBef>
                <a:spcPts val="0"/>
              </a:spcBef>
              <a:buNone/>
            </a:pPr>
            <a:r>
              <a:rPr sz="4000" lang="en"/>
              <a:t>Define </a:t>
            </a:r>
            <a:r>
              <a:rPr b="1" sz="4000" lang="en"/>
              <a:t>healthy.</a:t>
            </a:r>
            <a:r>
              <a:rPr sz="4000" lang="en"/>
              <a:t> What does it mean to be healthy?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Helpful Playlists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21050" x="904825"/>
            <a:ext cy="2691550" cx="705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3700" lang="en"/>
              <a:t>Cog Skill:</a:t>
            </a:r>
            <a:r>
              <a:rPr sz="3700" lang="en"/>
              <a:t> Purpose &amp; Point of View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215192" x="457200"/>
            <a:ext cy="693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/>
              <a:t>This is one of 5 cognitive skills assessed!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24750" x="949550"/>
            <a:ext cy="3105150" cx="679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does this mean??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1200150" x="457200"/>
            <a:ext cy="3725699" cx="6470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Identify the author’s perspective (their point of view) and purpose (their goal)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Prove how the author is trying to reach that goal with evidence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Compare different author’s perspectives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62000" x="7108475"/>
            <a:ext cy="2619375" cx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Point of View Workshop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Directions: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b="1" lang="en"/>
              <a:t>Read</a:t>
            </a:r>
            <a:r>
              <a:rPr lang="en"/>
              <a:t> the </a:t>
            </a:r>
            <a:r>
              <a:rPr lang="en" i="1"/>
              <a:t>Men’s Health </a:t>
            </a:r>
            <a:r>
              <a:rPr lang="en"/>
              <a:t>Article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b="1" lang="en"/>
              <a:t>Fill out</a:t>
            </a:r>
            <a:r>
              <a:rPr lang="en"/>
              <a:t> the Nutrition Readings table (first row)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67100" x="6320800"/>
            <a:ext cy="1828800" cx="25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98575" x="4204575"/>
            <a:ext cy="2738425" cx="45640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Reflection in PLP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1190650" x="53902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What have you eaten so far today?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Was this a “healthy” meal? Why or why not?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ctrTitle"/>
          </p:nvPr>
        </p:nvSpPr>
        <p:spPr>
          <a:xfrm>
            <a:off y="420567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Creating the Ultimate Health Smoothie</a:t>
            </a:r>
          </a:p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y="4476907" x="685800"/>
            <a:ext cy="6666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i="1"/>
              <a:t>Mythbusters 7th Grade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60700" x="2410025"/>
            <a:ext cy="2340000" cx="432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688850" x="6209150"/>
            <a:ext cy="2454650" cx="287757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Objectives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937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600" lang="en">
                <a:solidFill>
                  <a:schemeClr val="dk1"/>
                </a:solidFill>
              </a:rPr>
              <a:t>I understand expectations of Project Time</a:t>
            </a:r>
          </a:p>
          <a:p>
            <a:pPr rtl="0" lvl="0" indent="-3937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600" lang="en">
                <a:solidFill>
                  <a:schemeClr val="dk1"/>
                </a:solidFill>
              </a:rPr>
              <a:t>I can describe what the end product of this project will look like</a:t>
            </a:r>
          </a:p>
          <a:p>
            <a:pPr rtl="0" lvl="0" indent="-3937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600" lang="en">
                <a:solidFill>
                  <a:schemeClr val="dk1"/>
                </a:solidFill>
              </a:rPr>
              <a:t>I can define “</a:t>
            </a:r>
            <a:r>
              <a:rPr sz="2600" lang="en"/>
              <a:t>Point of View”</a:t>
            </a:r>
          </a:p>
          <a:p>
            <a:pPr lvl="0" indent="-3937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600" lang="en">
                <a:solidFill>
                  <a:schemeClr val="dk1"/>
                </a:solidFill>
              </a:rPr>
              <a:t>I understand how I’m being assessed during this project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937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600" lang="en">
                <a:solidFill>
                  <a:schemeClr val="dk1"/>
                </a:solidFill>
              </a:rPr>
              <a:t>Introduction to Project Time</a:t>
            </a:r>
          </a:p>
          <a:p>
            <a:pPr rtl="0" lvl="0" indent="-3937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600" lang="en">
                <a:solidFill>
                  <a:schemeClr val="dk1"/>
                </a:solidFill>
              </a:rPr>
              <a:t>Project Description</a:t>
            </a:r>
          </a:p>
          <a:p>
            <a:pPr rtl="0" lvl="0" indent="-3937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600" lang="en"/>
              <a:t>Point of View Workshop</a:t>
            </a:r>
          </a:p>
          <a:p>
            <a:pPr rtl="0" lvl="0" indent="-3937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600" lang="en">
                <a:solidFill>
                  <a:schemeClr val="dk1"/>
                </a:solidFill>
              </a:rPr>
              <a:t>Reflection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688850" x="6209150"/>
            <a:ext cy="2454650" cx="287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Project Time Expectations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937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600" lang="en">
                <a:solidFill>
                  <a:schemeClr val="dk1"/>
                </a:solidFill>
              </a:rPr>
              <a:t>Why do we have Project Time?</a:t>
            </a:r>
          </a:p>
          <a:p>
            <a:pPr rtl="0" lvl="1" indent="-3937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600" lang="en">
                <a:solidFill>
                  <a:schemeClr val="dk1"/>
                </a:solidFill>
              </a:rPr>
              <a:t>To build your Cognitive Skills by working on a project</a:t>
            </a:r>
          </a:p>
          <a:p>
            <a:pPr rtl="0" lvl="1" indent="-3937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600" lang="en">
                <a:solidFill>
                  <a:schemeClr val="dk1"/>
                </a:solidFill>
              </a:rPr>
              <a:t>These skills are what helps make you college ready!</a:t>
            </a:r>
          </a:p>
          <a:p>
            <a:pPr rtl="0" lvl="0" indent="-2286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 indent="-2286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Project Time Expectations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937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600" lang="en">
                <a:solidFill>
                  <a:schemeClr val="dk1"/>
                </a:solidFill>
              </a:rPr>
              <a:t>What does Project Time look like?</a:t>
            </a:r>
          </a:p>
          <a:p>
            <a:pPr rtl="0" lvl="0" indent="-2286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 indent="-3810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Sometimes in big room, sometimes separated</a:t>
            </a:r>
          </a:p>
          <a:p>
            <a:pPr rtl="0" lvl="0" indent="-3810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Mostly working in groups &amp; pairs, but not always</a:t>
            </a:r>
          </a:p>
          <a:p>
            <a:pPr rtl="0" lvl="0" indent="-3810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Activities as a whole class and smaller workshops</a:t>
            </a:r>
          </a:p>
          <a:p>
            <a:pPr rtl="0" lvl="0" indent="-3810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Workshops will help you complete the project to the best of your ability and are tailored to what you need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52462" x="675600"/>
            <a:ext cy="4438574" cx="325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53725" x="4849875"/>
            <a:ext cy="2519324" cx="37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/>
          <p:nvPr/>
        </p:nvSpPr>
        <p:spPr>
          <a:xfrm rot="-8435825">
            <a:off y="256082" x="3805379"/>
            <a:ext cy="1281042" cx="1907463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E06666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y="101100" x="457200"/>
            <a:ext cy="1013999" cx="85367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Health Smoothie Project </a:t>
            </a:r>
          </a:p>
        </p:txBody>
      </p:sp>
      <p:graphicFrame>
        <p:nvGraphicFramePr>
          <p:cNvPr id="86" name="Shape 86"/>
          <p:cNvGraphicFramePr/>
          <p:nvPr/>
        </p:nvGraphicFramePr>
        <p:xfrm>
          <a:off y="1471050" x="48795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{CB9E8B55-9D02-4B8E-93FF-C3DCD9EE95F6}</a:tableStyleId>
              </a:tblPr>
              <a:tblGrid>
                <a:gridCol w="2046875"/>
                <a:gridCol w="1983875"/>
                <a:gridCol w="1891250"/>
                <a:gridCol w="1808475"/>
              </a:tblGrid>
              <a:tr h="524675">
                <a:tc>
                  <a:txBody>
                    <a:bodyPr>
                      <a:noAutofit/>
                    </a:bodyPr>
                    <a:lstStyle/>
                    <a:p>
                      <a:pPr algn="l">
                        <a:spcBef>
                          <a:spcPts val="0"/>
                        </a:spcBef>
                        <a:buNone/>
                      </a:pPr>
                      <a:r>
                        <a:rPr b="1" sz="1800" lang="en"/>
                        <a:t>Tuesday</a:t>
                      </a:r>
                    </a:p>
                  </a:txBody>
                  <a:tcPr marR="91425" marB="91425" marT="91425" marL="91425">
                    <a:solidFill>
                      <a:srgbClr val="FF99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b="1" sz="1800" lang="en"/>
                        <a:t>Wednesday</a:t>
                      </a:r>
                    </a:p>
                  </a:txBody>
                  <a:tcPr marR="91425" marB="91425" marT="91425" marL="91425">
                    <a:solidFill>
                      <a:srgbClr val="FF99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b="1" sz="1800" lang="en"/>
                        <a:t>Thursday</a:t>
                      </a:r>
                    </a:p>
                  </a:txBody>
                  <a:tcPr marR="91425" marB="91425" marT="91425" marL="91425">
                    <a:solidFill>
                      <a:srgbClr val="FF99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b="1" sz="1800" lang="en"/>
                        <a:t>Friday</a:t>
                      </a:r>
                    </a:p>
                  </a:txBody>
                  <a:tcPr marR="91425" marB="91425" marT="91425" marL="91425">
                    <a:solidFill>
                      <a:srgbClr val="FF9900"/>
                    </a:solidFill>
                  </a:tcPr>
                </a:tc>
              </a:tr>
              <a:tr h="3082900">
                <a:tc>
                  <a:txBody>
                    <a:bodyPr>
                      <a:noAutofit/>
                    </a:bodyPr>
                    <a:lstStyle/>
                    <a:p>
                      <a:pPr rtl="0" lvl="0" indent="-330200" marL="45720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sz="1600" lang="en"/>
                        <a:t>Introduction to Project</a:t>
                      </a:r>
                    </a:p>
                    <a:p>
                      <a:pPr rtl="0" lvl="0" indent="-330200" marL="45720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b="1" sz="1600" lang="en" i="1"/>
                        <a:t>Product: Reflection in PLP</a:t>
                      </a:r>
                    </a:p>
                    <a:p>
                      <a:pPr lvl="0" indent="-330200" marL="45720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b="1" sz="1600" lang="en" i="1"/>
                        <a:t>POV WS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 indent="-330200" marL="45720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sz="1600" lang="en"/>
                        <a:t>Nutrition Discussion</a:t>
                      </a:r>
                    </a:p>
                    <a:p>
                      <a:pPr lvl="0" indent="-330200" marL="45720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b="1" sz="1600" lang="en" i="1"/>
                        <a:t>Product: Discussion Contributions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 indent="-330200" marL="45720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sz="1600" lang="en"/>
                        <a:t>Nutrition Calculations</a:t>
                      </a:r>
                    </a:p>
                    <a:p>
                      <a:pPr lvl="0" indent="-330200" marL="45720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b="1" sz="1600" lang="en" i="1"/>
                        <a:t>Product: Hand Written Calcuations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 indent="-330200" marL="45720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sz="1600" lang="en"/>
                        <a:t>Nutrition Graphs </a:t>
                      </a:r>
                    </a:p>
                    <a:p>
                      <a:pPr lvl="0" indent="-330200" marL="45720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b="1" sz="1600" lang="en" i="1"/>
                        <a:t>Product: Google Excel Graphs</a:t>
                      </a:r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739750" x="1118363"/>
            <a:ext cy="1164950" cx="775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359425" x="2970900"/>
            <a:ext cy="1670974" cx="111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739750" x="6520650"/>
            <a:ext cy="1164950" cx="1555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3712175" x="4830900"/>
            <a:ext cy="965475" cx="145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101100" x="457200"/>
            <a:ext cy="1013999" cx="85367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Health Smoothie Project </a:t>
            </a:r>
          </a:p>
        </p:txBody>
      </p:sp>
      <p:sp>
        <p:nvSpPr>
          <p:cNvPr id="96" name="Shape 96"/>
          <p:cNvSpPr/>
          <p:nvPr/>
        </p:nvSpPr>
        <p:spPr>
          <a:xfrm>
            <a:off y="1461550" x="356025"/>
            <a:ext cy="3429000" cx="8536799"/>
          </a:xfrm>
          <a:prstGeom prst="rect">
            <a:avLst/>
          </a:prstGeom>
          <a:solidFill>
            <a:srgbClr val="FF99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3000" lang="en"/>
              <a:t>Things you should know…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3000" lang="en"/>
              <a:t>12 days 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3000" lang="en"/>
              <a:t>You’re creating the ultimate health smoothie based on nutrition information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3000" lang="en"/>
              <a:t>Final Product: Brochure and Smoothie!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