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57"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59" r:id="rId20"/>
    <p:sldId id="283" r:id="rId21"/>
    <p:sldId id="284" r:id="rId22"/>
    <p:sldId id="260" r:id="rId23"/>
    <p:sldId id="296" r:id="rId24"/>
    <p:sldId id="285" r:id="rId25"/>
    <p:sldId id="286" r:id="rId26"/>
    <p:sldId id="287" r:id="rId27"/>
    <p:sldId id="288" r:id="rId28"/>
    <p:sldId id="289" r:id="rId29"/>
    <p:sldId id="290" r:id="rId30"/>
    <p:sldId id="291" r:id="rId31"/>
    <p:sldId id="292" r:id="rId32"/>
    <p:sldId id="293" r:id="rId33"/>
    <p:sldId id="29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Paul" initials="LP" lastIdx="35" clrIdx="0"/>
  <p:cmAuthor id="1" name="Joan Rossi" initials="JR"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548" autoAdjust="0"/>
  </p:normalViewPr>
  <p:slideViewPr>
    <p:cSldViewPr snapToGrid="0" snapToObjects="1">
      <p:cViewPr varScale="1">
        <p:scale>
          <a:sx n="106" d="100"/>
          <a:sy n="106" d="100"/>
        </p:scale>
        <p:origin x="1290"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Column2</c:v>
                </c:pt>
              </c:strCache>
            </c:strRef>
          </c:tx>
          <c:cat>
            <c:strRef>
              <c:f>Sheet1!$A$2:$A$7</c:f>
              <c:strCache>
                <c:ptCount val="6"/>
                <c:pt idx="0">
                  <c:v>Fossil fuel production, distribution, and use</c:v>
                </c:pt>
                <c:pt idx="1">
                  <c:v>Livestock farming</c:v>
                </c:pt>
                <c:pt idx="2">
                  <c:v>Landfills and waste</c:v>
                </c:pt>
                <c:pt idx="3">
                  <c:v>Biomass burning</c:v>
                </c:pt>
                <c:pt idx="4">
                  <c:v>Rice agricutlure</c:v>
                </c:pt>
                <c:pt idx="5">
                  <c:v>Biofuels</c:v>
                </c:pt>
              </c:strCache>
            </c:strRef>
          </c:cat>
          <c:val>
            <c:numRef>
              <c:f>Sheet1!$B$2:$B$7</c:f>
              <c:numCache>
                <c:formatCode>0%</c:formatCode>
                <c:ptCount val="6"/>
                <c:pt idx="0">
                  <c:v>0.33</c:v>
                </c:pt>
                <c:pt idx="1">
                  <c:v>0.27</c:v>
                </c:pt>
                <c:pt idx="2">
                  <c:v>0.16</c:v>
                </c:pt>
                <c:pt idx="3">
                  <c:v>0.11</c:v>
                </c:pt>
                <c:pt idx="4">
                  <c:v>0.09</c:v>
                </c:pt>
                <c:pt idx="5">
                  <c:v>0.04</c:v>
                </c:pt>
              </c:numCache>
            </c:numRef>
          </c:val>
          <c:extLst>
            <c:ext xmlns:c16="http://schemas.microsoft.com/office/drawing/2014/chart" uri="{C3380CC4-5D6E-409C-BE32-E72D297353CC}">
              <c16:uniqueId val="{00000000-446E-4077-A3CD-80B09935D993}"/>
            </c:ext>
          </c:extLst>
        </c:ser>
        <c:dLbls>
          <c:showLegendKey val="0"/>
          <c:showVal val="0"/>
          <c:showCatName val="0"/>
          <c:showSerName val="0"/>
          <c:showPercent val="0"/>
          <c:showBubbleSize val="0"/>
          <c:showLeaderLines val="1"/>
        </c:dLbls>
      </c:pie3DChart>
    </c:plotArea>
    <c:legend>
      <c:legendPos val="r"/>
      <c:layout>
        <c:manualLayout>
          <c:xMode val="edge"/>
          <c:yMode val="edge"/>
          <c:x val="0.70927165843942297"/>
          <c:y val="0.13510875605769901"/>
          <c:w val="0.28813941357944201"/>
          <c:h val="0.86267986595852197"/>
        </c:manualLayout>
      </c:layout>
      <c:overlay val="0"/>
      <c:txPr>
        <a:bodyPr/>
        <a:lstStyle/>
        <a:p>
          <a:pPr>
            <a:defRPr>
              <a:solidFill>
                <a:srgbClr val="000000"/>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E8A2D0-B9F3-AA44-BE39-39B71EC6D35F}" type="doc">
      <dgm:prSet loTypeId="urn:microsoft.com/office/officeart/2005/8/layout/cycle8" loCatId="cycle" qsTypeId="urn:microsoft.com/office/officeart/2005/8/quickstyle/simple4" qsCatId="simple" csTypeId="urn:microsoft.com/office/officeart/2005/8/colors/accent1_2" csCatId="accent1" phldr="0"/>
      <dgm:spPr/>
    </dgm:pt>
    <dgm:pt modelId="{681BF50D-A642-044B-97D9-7C45A18A4366}" type="pres">
      <dgm:prSet presAssocID="{09E8A2D0-B9F3-AA44-BE39-39B71EC6D35F}" presName="compositeShape" presStyleCnt="0">
        <dgm:presLayoutVars>
          <dgm:chMax val="7"/>
          <dgm:dir/>
          <dgm:resizeHandles val="exact"/>
        </dgm:presLayoutVars>
      </dgm:prSet>
      <dgm:spPr/>
    </dgm:pt>
  </dgm:ptLst>
  <dgm:cxnLst>
    <dgm:cxn modelId="{60616220-22EC-F24B-8D6A-30F2D01903EA}" type="presOf" srcId="{09E8A2D0-B9F3-AA44-BE39-39B71EC6D35F}" destId="{681BF50D-A642-044B-97D9-7C45A18A4366}"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00104-8C70-1348-A3A9-B2512570D0C8}"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3166D258-82DE-7D4E-B6FA-50EE0A8B2CC6}">
      <dgm:prSet/>
      <dgm:spPr/>
      <dgm:t>
        <a:bodyPr/>
        <a:lstStyle/>
        <a:p>
          <a:pPr rtl="0"/>
          <a:r>
            <a:rPr lang="en-US" dirty="0" smtClean="0"/>
            <a:t>Claim</a:t>
          </a:r>
          <a:endParaRPr lang="en-US" dirty="0"/>
        </a:p>
      </dgm:t>
    </dgm:pt>
    <dgm:pt modelId="{9BC4C813-9F15-5F40-83F6-9091DB30B4E7}" type="parTrans" cxnId="{2E477939-6556-254A-956B-81D090AA8446}">
      <dgm:prSet/>
      <dgm:spPr/>
      <dgm:t>
        <a:bodyPr/>
        <a:lstStyle/>
        <a:p>
          <a:endParaRPr lang="en-US"/>
        </a:p>
      </dgm:t>
    </dgm:pt>
    <dgm:pt modelId="{6FD29F89-1251-BF45-A69A-ECEA962F14FB}" type="sibTrans" cxnId="{2E477939-6556-254A-956B-81D090AA8446}">
      <dgm:prSet/>
      <dgm:spPr/>
      <dgm:t>
        <a:bodyPr/>
        <a:lstStyle/>
        <a:p>
          <a:endParaRPr lang="en-US" dirty="0"/>
        </a:p>
      </dgm:t>
    </dgm:pt>
    <dgm:pt modelId="{3B28463E-4AA3-E14B-9A7F-3B35D3B3F38C}">
      <dgm:prSet/>
      <dgm:spPr/>
      <dgm:t>
        <a:bodyPr/>
        <a:lstStyle/>
        <a:p>
          <a:pPr rtl="0"/>
          <a:r>
            <a:rPr lang="en-US" dirty="0" smtClean="0"/>
            <a:t>Evidence</a:t>
          </a:r>
          <a:endParaRPr lang="en-US" dirty="0"/>
        </a:p>
      </dgm:t>
    </dgm:pt>
    <dgm:pt modelId="{296A4766-DBBE-BA4E-8B07-17545442EAC9}" type="parTrans" cxnId="{67E5D839-EB83-7141-A6ED-528702D7436F}">
      <dgm:prSet/>
      <dgm:spPr/>
      <dgm:t>
        <a:bodyPr/>
        <a:lstStyle/>
        <a:p>
          <a:endParaRPr lang="en-US"/>
        </a:p>
      </dgm:t>
    </dgm:pt>
    <dgm:pt modelId="{A21C343D-A8CE-3442-AB0B-A852AE06B200}" type="sibTrans" cxnId="{67E5D839-EB83-7141-A6ED-528702D7436F}">
      <dgm:prSet/>
      <dgm:spPr/>
      <dgm:t>
        <a:bodyPr/>
        <a:lstStyle/>
        <a:p>
          <a:endParaRPr lang="en-US" dirty="0"/>
        </a:p>
      </dgm:t>
    </dgm:pt>
    <dgm:pt modelId="{F63EA1C1-71E0-8746-8778-1CF0F07B1C25}">
      <dgm:prSet/>
      <dgm:spPr/>
      <dgm:t>
        <a:bodyPr/>
        <a:lstStyle/>
        <a:p>
          <a:pPr rtl="0"/>
          <a:r>
            <a:rPr lang="en-US" dirty="0" smtClean="0"/>
            <a:t>Reasoning</a:t>
          </a:r>
          <a:endParaRPr lang="en-US" dirty="0"/>
        </a:p>
      </dgm:t>
    </dgm:pt>
    <dgm:pt modelId="{9EFC4D84-74FC-A541-96DE-3DCAA3482C78}" type="parTrans" cxnId="{D83E61ED-0B96-344E-871F-B6A42B9651BB}">
      <dgm:prSet/>
      <dgm:spPr/>
      <dgm:t>
        <a:bodyPr/>
        <a:lstStyle/>
        <a:p>
          <a:endParaRPr lang="en-US"/>
        </a:p>
      </dgm:t>
    </dgm:pt>
    <dgm:pt modelId="{454A2249-1E0B-084F-938A-D7DE9BBFE8A1}" type="sibTrans" cxnId="{D83E61ED-0B96-344E-871F-B6A42B9651BB}">
      <dgm:prSet/>
      <dgm:spPr/>
      <dgm:t>
        <a:bodyPr/>
        <a:lstStyle/>
        <a:p>
          <a:endParaRPr lang="en-US" dirty="0"/>
        </a:p>
      </dgm:t>
    </dgm:pt>
    <dgm:pt modelId="{2C53E0D4-D148-D742-9302-FA95E4763446}">
      <dgm:prSet/>
      <dgm:spPr/>
      <dgm:t>
        <a:bodyPr/>
        <a:lstStyle/>
        <a:p>
          <a:pPr rtl="0"/>
          <a:r>
            <a:rPr lang="en-US" dirty="0" smtClean="0"/>
            <a:t>Counterclaim</a:t>
          </a:r>
          <a:endParaRPr lang="en-US" dirty="0"/>
        </a:p>
      </dgm:t>
    </dgm:pt>
    <dgm:pt modelId="{8EAEF5BD-97AF-1E44-93E0-ABF87CF7E0A0}" type="parTrans" cxnId="{5056F796-1496-1C43-B764-9E26E99F967F}">
      <dgm:prSet/>
      <dgm:spPr/>
      <dgm:t>
        <a:bodyPr/>
        <a:lstStyle/>
        <a:p>
          <a:endParaRPr lang="en-US"/>
        </a:p>
      </dgm:t>
    </dgm:pt>
    <dgm:pt modelId="{732C60D9-59A2-6345-A973-181005637AEB}" type="sibTrans" cxnId="{5056F796-1496-1C43-B764-9E26E99F967F}">
      <dgm:prSet/>
      <dgm:spPr/>
      <dgm:t>
        <a:bodyPr/>
        <a:lstStyle/>
        <a:p>
          <a:endParaRPr lang="en-US" dirty="0"/>
        </a:p>
      </dgm:t>
    </dgm:pt>
    <dgm:pt modelId="{05861F7C-5EB5-D845-AD21-B5BE96163463}">
      <dgm:prSet/>
      <dgm:spPr/>
      <dgm:t>
        <a:bodyPr/>
        <a:lstStyle/>
        <a:p>
          <a:pPr rtl="0"/>
          <a:r>
            <a:rPr lang="en-US" dirty="0" smtClean="0"/>
            <a:t>Refute the counterclaim</a:t>
          </a:r>
          <a:endParaRPr lang="en-US" dirty="0"/>
        </a:p>
      </dgm:t>
    </dgm:pt>
    <dgm:pt modelId="{17E0CE6F-99FD-2F45-96A6-570BF85C09B9}" type="parTrans" cxnId="{D74F0B76-71F0-D749-83E0-5BBA37B42E1C}">
      <dgm:prSet/>
      <dgm:spPr/>
      <dgm:t>
        <a:bodyPr/>
        <a:lstStyle/>
        <a:p>
          <a:endParaRPr lang="en-US"/>
        </a:p>
      </dgm:t>
    </dgm:pt>
    <dgm:pt modelId="{B10172DD-D0FE-1F46-AB57-75FD6AFF992A}" type="sibTrans" cxnId="{D74F0B76-71F0-D749-83E0-5BBA37B42E1C}">
      <dgm:prSet/>
      <dgm:spPr/>
      <dgm:t>
        <a:bodyPr/>
        <a:lstStyle/>
        <a:p>
          <a:endParaRPr lang="en-US"/>
        </a:p>
      </dgm:t>
    </dgm:pt>
    <dgm:pt modelId="{EFB33FBF-7678-374F-8AD8-8BF7FD5D7D95}" type="pres">
      <dgm:prSet presAssocID="{9E000104-8C70-1348-A3A9-B2512570D0C8}" presName="Name0" presStyleCnt="0">
        <dgm:presLayoutVars>
          <dgm:dir/>
          <dgm:resizeHandles val="exact"/>
        </dgm:presLayoutVars>
      </dgm:prSet>
      <dgm:spPr/>
      <dgm:t>
        <a:bodyPr/>
        <a:lstStyle/>
        <a:p>
          <a:endParaRPr lang="en-US"/>
        </a:p>
      </dgm:t>
    </dgm:pt>
    <dgm:pt modelId="{43F89FF7-E3F3-904A-881B-E2B24C36C535}" type="pres">
      <dgm:prSet presAssocID="{3166D258-82DE-7D4E-B6FA-50EE0A8B2CC6}" presName="node" presStyleLbl="node1" presStyleIdx="0" presStyleCnt="5">
        <dgm:presLayoutVars>
          <dgm:bulletEnabled val="1"/>
        </dgm:presLayoutVars>
      </dgm:prSet>
      <dgm:spPr/>
      <dgm:t>
        <a:bodyPr/>
        <a:lstStyle/>
        <a:p>
          <a:endParaRPr lang="en-US"/>
        </a:p>
      </dgm:t>
    </dgm:pt>
    <dgm:pt modelId="{2B02A837-B3E8-ED49-ABC0-585B0768CAD4}" type="pres">
      <dgm:prSet presAssocID="{6FD29F89-1251-BF45-A69A-ECEA962F14FB}" presName="sibTrans" presStyleLbl="sibTrans2D1" presStyleIdx="0" presStyleCnt="4"/>
      <dgm:spPr/>
      <dgm:t>
        <a:bodyPr/>
        <a:lstStyle/>
        <a:p>
          <a:endParaRPr lang="en-US"/>
        </a:p>
      </dgm:t>
    </dgm:pt>
    <dgm:pt modelId="{0CD4AE91-8D85-2C46-8711-783794960749}" type="pres">
      <dgm:prSet presAssocID="{6FD29F89-1251-BF45-A69A-ECEA962F14FB}" presName="connectorText" presStyleLbl="sibTrans2D1" presStyleIdx="0" presStyleCnt="4"/>
      <dgm:spPr/>
      <dgm:t>
        <a:bodyPr/>
        <a:lstStyle/>
        <a:p>
          <a:endParaRPr lang="en-US"/>
        </a:p>
      </dgm:t>
    </dgm:pt>
    <dgm:pt modelId="{F3E27B23-7047-7847-9E7C-ECE45B055286}" type="pres">
      <dgm:prSet presAssocID="{3B28463E-4AA3-E14B-9A7F-3B35D3B3F38C}" presName="node" presStyleLbl="node1" presStyleIdx="1" presStyleCnt="5">
        <dgm:presLayoutVars>
          <dgm:bulletEnabled val="1"/>
        </dgm:presLayoutVars>
      </dgm:prSet>
      <dgm:spPr/>
      <dgm:t>
        <a:bodyPr/>
        <a:lstStyle/>
        <a:p>
          <a:endParaRPr lang="en-US"/>
        </a:p>
      </dgm:t>
    </dgm:pt>
    <dgm:pt modelId="{D23406C7-6188-FA42-8EC3-8CB2E51C6AF4}" type="pres">
      <dgm:prSet presAssocID="{A21C343D-A8CE-3442-AB0B-A852AE06B200}" presName="sibTrans" presStyleLbl="sibTrans2D1" presStyleIdx="1" presStyleCnt="4"/>
      <dgm:spPr/>
      <dgm:t>
        <a:bodyPr/>
        <a:lstStyle/>
        <a:p>
          <a:endParaRPr lang="en-US"/>
        </a:p>
      </dgm:t>
    </dgm:pt>
    <dgm:pt modelId="{AA8A00D7-F0CC-FF45-884F-B77249ACA345}" type="pres">
      <dgm:prSet presAssocID="{A21C343D-A8CE-3442-AB0B-A852AE06B200}" presName="connectorText" presStyleLbl="sibTrans2D1" presStyleIdx="1" presStyleCnt="4"/>
      <dgm:spPr/>
      <dgm:t>
        <a:bodyPr/>
        <a:lstStyle/>
        <a:p>
          <a:endParaRPr lang="en-US"/>
        </a:p>
      </dgm:t>
    </dgm:pt>
    <dgm:pt modelId="{882BC10D-21B0-BE4A-9E14-62461749FFE9}" type="pres">
      <dgm:prSet presAssocID="{F63EA1C1-71E0-8746-8778-1CF0F07B1C25}" presName="node" presStyleLbl="node1" presStyleIdx="2" presStyleCnt="5">
        <dgm:presLayoutVars>
          <dgm:bulletEnabled val="1"/>
        </dgm:presLayoutVars>
      </dgm:prSet>
      <dgm:spPr/>
      <dgm:t>
        <a:bodyPr/>
        <a:lstStyle/>
        <a:p>
          <a:endParaRPr lang="en-US"/>
        </a:p>
      </dgm:t>
    </dgm:pt>
    <dgm:pt modelId="{B8B458AE-E063-0A46-8A3A-8BF690D39B0C}" type="pres">
      <dgm:prSet presAssocID="{454A2249-1E0B-084F-938A-D7DE9BBFE8A1}" presName="sibTrans" presStyleLbl="sibTrans2D1" presStyleIdx="2" presStyleCnt="4"/>
      <dgm:spPr/>
      <dgm:t>
        <a:bodyPr/>
        <a:lstStyle/>
        <a:p>
          <a:endParaRPr lang="en-US"/>
        </a:p>
      </dgm:t>
    </dgm:pt>
    <dgm:pt modelId="{2D536586-3879-9149-A10C-A75BF4BB52E6}" type="pres">
      <dgm:prSet presAssocID="{454A2249-1E0B-084F-938A-D7DE9BBFE8A1}" presName="connectorText" presStyleLbl="sibTrans2D1" presStyleIdx="2" presStyleCnt="4"/>
      <dgm:spPr/>
      <dgm:t>
        <a:bodyPr/>
        <a:lstStyle/>
        <a:p>
          <a:endParaRPr lang="en-US"/>
        </a:p>
      </dgm:t>
    </dgm:pt>
    <dgm:pt modelId="{AB95CEF9-F370-154B-B21D-2A94E381D2CE}" type="pres">
      <dgm:prSet presAssocID="{2C53E0D4-D148-D742-9302-FA95E4763446}" presName="node" presStyleLbl="node1" presStyleIdx="3" presStyleCnt="5">
        <dgm:presLayoutVars>
          <dgm:bulletEnabled val="1"/>
        </dgm:presLayoutVars>
      </dgm:prSet>
      <dgm:spPr/>
      <dgm:t>
        <a:bodyPr/>
        <a:lstStyle/>
        <a:p>
          <a:endParaRPr lang="en-US"/>
        </a:p>
      </dgm:t>
    </dgm:pt>
    <dgm:pt modelId="{25A35EC2-1551-2749-83FB-CD5848CD8692}" type="pres">
      <dgm:prSet presAssocID="{732C60D9-59A2-6345-A973-181005637AEB}" presName="sibTrans" presStyleLbl="sibTrans2D1" presStyleIdx="3" presStyleCnt="4"/>
      <dgm:spPr/>
      <dgm:t>
        <a:bodyPr/>
        <a:lstStyle/>
        <a:p>
          <a:endParaRPr lang="en-US"/>
        </a:p>
      </dgm:t>
    </dgm:pt>
    <dgm:pt modelId="{DBC84A05-8CF2-7C4C-A5C9-4C56B90A576D}" type="pres">
      <dgm:prSet presAssocID="{732C60D9-59A2-6345-A973-181005637AEB}" presName="connectorText" presStyleLbl="sibTrans2D1" presStyleIdx="3" presStyleCnt="4"/>
      <dgm:spPr/>
      <dgm:t>
        <a:bodyPr/>
        <a:lstStyle/>
        <a:p>
          <a:endParaRPr lang="en-US"/>
        </a:p>
      </dgm:t>
    </dgm:pt>
    <dgm:pt modelId="{5CAAA61A-DCD2-E345-B94C-7B40685AD8FD}" type="pres">
      <dgm:prSet presAssocID="{05861F7C-5EB5-D845-AD21-B5BE96163463}" presName="node" presStyleLbl="node1" presStyleIdx="4" presStyleCnt="5">
        <dgm:presLayoutVars>
          <dgm:bulletEnabled val="1"/>
        </dgm:presLayoutVars>
      </dgm:prSet>
      <dgm:spPr/>
      <dgm:t>
        <a:bodyPr/>
        <a:lstStyle/>
        <a:p>
          <a:endParaRPr lang="en-US"/>
        </a:p>
      </dgm:t>
    </dgm:pt>
  </dgm:ptLst>
  <dgm:cxnLst>
    <dgm:cxn modelId="{9C3C996F-15EC-B640-BF37-77FEC8E1F70D}" type="presOf" srcId="{454A2249-1E0B-084F-938A-D7DE9BBFE8A1}" destId="{2D536586-3879-9149-A10C-A75BF4BB52E6}" srcOrd="1" destOrd="0" presId="urn:microsoft.com/office/officeart/2005/8/layout/process1"/>
    <dgm:cxn modelId="{4F74274D-ABF8-BC42-96AD-230F6C4C8252}" type="presOf" srcId="{05861F7C-5EB5-D845-AD21-B5BE96163463}" destId="{5CAAA61A-DCD2-E345-B94C-7B40685AD8FD}" srcOrd="0" destOrd="0" presId="urn:microsoft.com/office/officeart/2005/8/layout/process1"/>
    <dgm:cxn modelId="{B0E00F73-3169-8346-B9E4-EEE224EB6085}" type="presOf" srcId="{9E000104-8C70-1348-A3A9-B2512570D0C8}" destId="{EFB33FBF-7678-374F-8AD8-8BF7FD5D7D95}" srcOrd="0" destOrd="0" presId="urn:microsoft.com/office/officeart/2005/8/layout/process1"/>
    <dgm:cxn modelId="{1C6CA8DB-9047-004D-95F3-293227CE5B88}" type="presOf" srcId="{A21C343D-A8CE-3442-AB0B-A852AE06B200}" destId="{AA8A00D7-F0CC-FF45-884F-B77249ACA345}" srcOrd="1" destOrd="0" presId="urn:microsoft.com/office/officeart/2005/8/layout/process1"/>
    <dgm:cxn modelId="{5056F796-1496-1C43-B764-9E26E99F967F}" srcId="{9E000104-8C70-1348-A3A9-B2512570D0C8}" destId="{2C53E0D4-D148-D742-9302-FA95E4763446}" srcOrd="3" destOrd="0" parTransId="{8EAEF5BD-97AF-1E44-93E0-ABF87CF7E0A0}" sibTransId="{732C60D9-59A2-6345-A973-181005637AEB}"/>
    <dgm:cxn modelId="{FC2E7201-3DAF-C54E-834F-6C0DA3601106}" type="presOf" srcId="{6FD29F89-1251-BF45-A69A-ECEA962F14FB}" destId="{2B02A837-B3E8-ED49-ABC0-585B0768CAD4}" srcOrd="0" destOrd="0" presId="urn:microsoft.com/office/officeart/2005/8/layout/process1"/>
    <dgm:cxn modelId="{DB17A089-02F3-F442-8798-8470BB4D3635}" type="presOf" srcId="{454A2249-1E0B-084F-938A-D7DE9BBFE8A1}" destId="{B8B458AE-E063-0A46-8A3A-8BF690D39B0C}" srcOrd="0" destOrd="0" presId="urn:microsoft.com/office/officeart/2005/8/layout/process1"/>
    <dgm:cxn modelId="{AA16289D-2695-B743-B28D-5438EF3B07C7}" type="presOf" srcId="{2C53E0D4-D148-D742-9302-FA95E4763446}" destId="{AB95CEF9-F370-154B-B21D-2A94E381D2CE}" srcOrd="0" destOrd="0" presId="urn:microsoft.com/office/officeart/2005/8/layout/process1"/>
    <dgm:cxn modelId="{67E5D839-EB83-7141-A6ED-528702D7436F}" srcId="{9E000104-8C70-1348-A3A9-B2512570D0C8}" destId="{3B28463E-4AA3-E14B-9A7F-3B35D3B3F38C}" srcOrd="1" destOrd="0" parTransId="{296A4766-DBBE-BA4E-8B07-17545442EAC9}" sibTransId="{A21C343D-A8CE-3442-AB0B-A852AE06B200}"/>
    <dgm:cxn modelId="{34DEB600-302C-2C4D-A403-8CE3BB85E794}" type="presOf" srcId="{732C60D9-59A2-6345-A973-181005637AEB}" destId="{25A35EC2-1551-2749-83FB-CD5848CD8692}" srcOrd="0" destOrd="0" presId="urn:microsoft.com/office/officeart/2005/8/layout/process1"/>
    <dgm:cxn modelId="{6F2F6D52-87BF-A140-B5FA-FF8D8168AC1F}" type="presOf" srcId="{732C60D9-59A2-6345-A973-181005637AEB}" destId="{DBC84A05-8CF2-7C4C-A5C9-4C56B90A576D}" srcOrd="1" destOrd="0" presId="urn:microsoft.com/office/officeart/2005/8/layout/process1"/>
    <dgm:cxn modelId="{D74F0B76-71F0-D749-83E0-5BBA37B42E1C}" srcId="{9E000104-8C70-1348-A3A9-B2512570D0C8}" destId="{05861F7C-5EB5-D845-AD21-B5BE96163463}" srcOrd="4" destOrd="0" parTransId="{17E0CE6F-99FD-2F45-96A6-570BF85C09B9}" sibTransId="{B10172DD-D0FE-1F46-AB57-75FD6AFF992A}"/>
    <dgm:cxn modelId="{D83E61ED-0B96-344E-871F-B6A42B9651BB}" srcId="{9E000104-8C70-1348-A3A9-B2512570D0C8}" destId="{F63EA1C1-71E0-8746-8778-1CF0F07B1C25}" srcOrd="2" destOrd="0" parTransId="{9EFC4D84-74FC-A541-96DE-3DCAA3482C78}" sibTransId="{454A2249-1E0B-084F-938A-D7DE9BBFE8A1}"/>
    <dgm:cxn modelId="{E8212165-C5CC-BF43-993C-E8C98418ADB0}" type="presOf" srcId="{3166D258-82DE-7D4E-B6FA-50EE0A8B2CC6}" destId="{43F89FF7-E3F3-904A-881B-E2B24C36C535}" srcOrd="0" destOrd="0" presId="urn:microsoft.com/office/officeart/2005/8/layout/process1"/>
    <dgm:cxn modelId="{DE22738A-7590-8F40-8446-ACC75886210F}" type="presOf" srcId="{3B28463E-4AA3-E14B-9A7F-3B35D3B3F38C}" destId="{F3E27B23-7047-7847-9E7C-ECE45B055286}" srcOrd="0" destOrd="0" presId="urn:microsoft.com/office/officeart/2005/8/layout/process1"/>
    <dgm:cxn modelId="{2E477939-6556-254A-956B-81D090AA8446}" srcId="{9E000104-8C70-1348-A3A9-B2512570D0C8}" destId="{3166D258-82DE-7D4E-B6FA-50EE0A8B2CC6}" srcOrd="0" destOrd="0" parTransId="{9BC4C813-9F15-5F40-83F6-9091DB30B4E7}" sibTransId="{6FD29F89-1251-BF45-A69A-ECEA962F14FB}"/>
    <dgm:cxn modelId="{31348FCC-B9CF-5D4C-86F0-32CB2F850AD0}" type="presOf" srcId="{6FD29F89-1251-BF45-A69A-ECEA962F14FB}" destId="{0CD4AE91-8D85-2C46-8711-783794960749}" srcOrd="1" destOrd="0" presId="urn:microsoft.com/office/officeart/2005/8/layout/process1"/>
    <dgm:cxn modelId="{C944EF87-B9B7-E642-A1ED-EC76A358CE9B}" type="presOf" srcId="{F63EA1C1-71E0-8746-8778-1CF0F07B1C25}" destId="{882BC10D-21B0-BE4A-9E14-62461749FFE9}" srcOrd="0" destOrd="0" presId="urn:microsoft.com/office/officeart/2005/8/layout/process1"/>
    <dgm:cxn modelId="{029134B7-5675-CD46-A6A3-E145E04A4FD2}" type="presOf" srcId="{A21C343D-A8CE-3442-AB0B-A852AE06B200}" destId="{D23406C7-6188-FA42-8EC3-8CB2E51C6AF4}" srcOrd="0" destOrd="0" presId="urn:microsoft.com/office/officeart/2005/8/layout/process1"/>
    <dgm:cxn modelId="{2D1A224E-2C8E-834F-A0A6-A7BFC312444D}" type="presParOf" srcId="{EFB33FBF-7678-374F-8AD8-8BF7FD5D7D95}" destId="{43F89FF7-E3F3-904A-881B-E2B24C36C535}" srcOrd="0" destOrd="0" presId="urn:microsoft.com/office/officeart/2005/8/layout/process1"/>
    <dgm:cxn modelId="{1C0C786A-1704-F142-8FAE-AFA4BDF09510}" type="presParOf" srcId="{EFB33FBF-7678-374F-8AD8-8BF7FD5D7D95}" destId="{2B02A837-B3E8-ED49-ABC0-585B0768CAD4}" srcOrd="1" destOrd="0" presId="urn:microsoft.com/office/officeart/2005/8/layout/process1"/>
    <dgm:cxn modelId="{7E6D8144-9CFA-BE4C-8572-C44448F4CA6C}" type="presParOf" srcId="{2B02A837-B3E8-ED49-ABC0-585B0768CAD4}" destId="{0CD4AE91-8D85-2C46-8711-783794960749}" srcOrd="0" destOrd="0" presId="urn:microsoft.com/office/officeart/2005/8/layout/process1"/>
    <dgm:cxn modelId="{F4AECFF6-C844-CA44-A874-B862552E2DF6}" type="presParOf" srcId="{EFB33FBF-7678-374F-8AD8-8BF7FD5D7D95}" destId="{F3E27B23-7047-7847-9E7C-ECE45B055286}" srcOrd="2" destOrd="0" presId="urn:microsoft.com/office/officeart/2005/8/layout/process1"/>
    <dgm:cxn modelId="{6DC5FAE4-3C96-5F4D-90B0-9FD28EDA87B1}" type="presParOf" srcId="{EFB33FBF-7678-374F-8AD8-8BF7FD5D7D95}" destId="{D23406C7-6188-FA42-8EC3-8CB2E51C6AF4}" srcOrd="3" destOrd="0" presId="urn:microsoft.com/office/officeart/2005/8/layout/process1"/>
    <dgm:cxn modelId="{650EF8DB-7D59-6A4E-B33B-823A0AB54D12}" type="presParOf" srcId="{D23406C7-6188-FA42-8EC3-8CB2E51C6AF4}" destId="{AA8A00D7-F0CC-FF45-884F-B77249ACA345}" srcOrd="0" destOrd="0" presId="urn:microsoft.com/office/officeart/2005/8/layout/process1"/>
    <dgm:cxn modelId="{BD70C858-9C2B-D945-83D1-23EE45F7C9C6}" type="presParOf" srcId="{EFB33FBF-7678-374F-8AD8-8BF7FD5D7D95}" destId="{882BC10D-21B0-BE4A-9E14-62461749FFE9}" srcOrd="4" destOrd="0" presId="urn:microsoft.com/office/officeart/2005/8/layout/process1"/>
    <dgm:cxn modelId="{9F81F8A6-BE27-9944-A86A-1FB15DF0AA5D}" type="presParOf" srcId="{EFB33FBF-7678-374F-8AD8-8BF7FD5D7D95}" destId="{B8B458AE-E063-0A46-8A3A-8BF690D39B0C}" srcOrd="5" destOrd="0" presId="urn:microsoft.com/office/officeart/2005/8/layout/process1"/>
    <dgm:cxn modelId="{4EF88C0E-A8C3-304E-9634-7EA028538C9E}" type="presParOf" srcId="{B8B458AE-E063-0A46-8A3A-8BF690D39B0C}" destId="{2D536586-3879-9149-A10C-A75BF4BB52E6}" srcOrd="0" destOrd="0" presId="urn:microsoft.com/office/officeart/2005/8/layout/process1"/>
    <dgm:cxn modelId="{26662F0B-6656-3A4F-AFEB-A5727B54951C}" type="presParOf" srcId="{EFB33FBF-7678-374F-8AD8-8BF7FD5D7D95}" destId="{AB95CEF9-F370-154B-B21D-2A94E381D2CE}" srcOrd="6" destOrd="0" presId="urn:microsoft.com/office/officeart/2005/8/layout/process1"/>
    <dgm:cxn modelId="{FDA48707-3E7C-3F46-BD48-0FFDB29E96A3}" type="presParOf" srcId="{EFB33FBF-7678-374F-8AD8-8BF7FD5D7D95}" destId="{25A35EC2-1551-2749-83FB-CD5848CD8692}" srcOrd="7" destOrd="0" presId="urn:microsoft.com/office/officeart/2005/8/layout/process1"/>
    <dgm:cxn modelId="{17349781-C9B6-C240-B061-89CC648BC27D}" type="presParOf" srcId="{25A35EC2-1551-2749-83FB-CD5848CD8692}" destId="{DBC84A05-8CF2-7C4C-A5C9-4C56B90A576D}" srcOrd="0" destOrd="0" presId="urn:microsoft.com/office/officeart/2005/8/layout/process1"/>
    <dgm:cxn modelId="{B119AFDE-D1D4-5343-B8C2-95C328553343}" type="presParOf" srcId="{EFB33FBF-7678-374F-8AD8-8BF7FD5D7D95}" destId="{5CAAA61A-DCD2-E345-B94C-7B40685AD8F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B4633B-C72F-0849-8901-C3675D63BF50}" type="doc">
      <dgm:prSet loTypeId="urn:microsoft.com/office/officeart/2005/8/layout/process1" loCatId="process" qsTypeId="urn:microsoft.com/office/officeart/2005/8/quickstyle/simple4" qsCatId="simple" csTypeId="urn:microsoft.com/office/officeart/2005/8/colors/accent1_2" csCatId="accent1" phldr="1"/>
      <dgm:spPr/>
    </dgm:pt>
    <dgm:pt modelId="{A4E89A7F-F872-1644-AB1D-9FC435025602}">
      <dgm:prSet phldrT="[Text]"/>
      <dgm:spPr/>
      <dgm:t>
        <a:bodyPr/>
        <a:lstStyle/>
        <a:p>
          <a:r>
            <a:rPr lang="en-US" dirty="0" smtClean="0"/>
            <a:t>Human Activity (driving cars, raising livestock, burning fuel for industry, etc.) </a:t>
          </a:r>
          <a:endParaRPr lang="en-US" dirty="0"/>
        </a:p>
      </dgm:t>
    </dgm:pt>
    <dgm:pt modelId="{2B2A64E0-AAD6-9A4C-B44C-68CFC5204F38}" type="parTrans" cxnId="{0C117123-71A0-A247-9A11-CE9424528FE3}">
      <dgm:prSet/>
      <dgm:spPr/>
      <dgm:t>
        <a:bodyPr/>
        <a:lstStyle/>
        <a:p>
          <a:endParaRPr lang="en-US"/>
        </a:p>
      </dgm:t>
    </dgm:pt>
    <dgm:pt modelId="{CF62D831-AB01-C045-B3CA-14EB538F7DEB}" type="sibTrans" cxnId="{0C117123-71A0-A247-9A11-CE9424528FE3}">
      <dgm:prSet/>
      <dgm:spPr/>
      <dgm:t>
        <a:bodyPr/>
        <a:lstStyle/>
        <a:p>
          <a:endParaRPr lang="en-US" dirty="0"/>
        </a:p>
      </dgm:t>
    </dgm:pt>
    <dgm:pt modelId="{DB9A6E82-A21F-C54A-94C2-78909C38A32D}">
      <dgm:prSet phldrT="[Text]"/>
      <dgm:spPr/>
      <dgm:t>
        <a:bodyPr/>
        <a:lstStyle/>
        <a:p>
          <a:r>
            <a:rPr lang="en-US" dirty="0" smtClean="0"/>
            <a:t>Increased Greenhouse Effect</a:t>
          </a:r>
          <a:endParaRPr lang="en-US" dirty="0"/>
        </a:p>
      </dgm:t>
    </dgm:pt>
    <dgm:pt modelId="{A6FEBFEA-D481-8C4F-B674-445847C2406C}" type="parTrans" cxnId="{5A0A4E8E-0EFD-D541-95CF-0BD7D1BB70B3}">
      <dgm:prSet/>
      <dgm:spPr/>
      <dgm:t>
        <a:bodyPr/>
        <a:lstStyle/>
        <a:p>
          <a:endParaRPr lang="en-US"/>
        </a:p>
      </dgm:t>
    </dgm:pt>
    <dgm:pt modelId="{581DB79E-3995-E540-8808-6EA44D4635AD}" type="sibTrans" cxnId="{5A0A4E8E-0EFD-D541-95CF-0BD7D1BB70B3}">
      <dgm:prSet/>
      <dgm:spPr/>
      <dgm:t>
        <a:bodyPr/>
        <a:lstStyle/>
        <a:p>
          <a:endParaRPr lang="en-US" dirty="0"/>
        </a:p>
      </dgm:t>
    </dgm:pt>
    <dgm:pt modelId="{38D465B8-37C2-F647-A804-C9B0D47A6C41}">
      <dgm:prSet phldrT="[Text]"/>
      <dgm:spPr/>
      <dgm:t>
        <a:bodyPr/>
        <a:lstStyle/>
        <a:p>
          <a:endParaRPr lang="en-US" dirty="0"/>
        </a:p>
      </dgm:t>
    </dgm:pt>
    <dgm:pt modelId="{4BD2DF57-DC96-274F-AA08-F8131F215E69}" type="parTrans" cxnId="{1641A5A8-D67D-564D-AB85-1623F005077D}">
      <dgm:prSet/>
      <dgm:spPr/>
      <dgm:t>
        <a:bodyPr/>
        <a:lstStyle/>
        <a:p>
          <a:endParaRPr lang="en-US"/>
        </a:p>
      </dgm:t>
    </dgm:pt>
    <dgm:pt modelId="{B7B78107-F70C-BB48-9E5A-9D5A12ED72BB}" type="sibTrans" cxnId="{1641A5A8-D67D-564D-AB85-1623F005077D}">
      <dgm:prSet/>
      <dgm:spPr/>
      <dgm:t>
        <a:bodyPr/>
        <a:lstStyle/>
        <a:p>
          <a:endParaRPr lang="en-US" dirty="0"/>
        </a:p>
      </dgm:t>
    </dgm:pt>
    <dgm:pt modelId="{BD876B61-23EF-E842-8D02-1B13769CECC6}">
      <dgm:prSet phldrT="[Text]"/>
      <dgm:spPr/>
      <dgm:t>
        <a:bodyPr/>
        <a:lstStyle/>
        <a:p>
          <a:endParaRPr lang="en-US" dirty="0"/>
        </a:p>
      </dgm:t>
    </dgm:pt>
    <dgm:pt modelId="{108EF111-349F-A846-B105-DA46339E5B16}" type="parTrans" cxnId="{47A8675D-919A-B144-83B1-7453C5F0114E}">
      <dgm:prSet/>
      <dgm:spPr/>
      <dgm:t>
        <a:bodyPr/>
        <a:lstStyle/>
        <a:p>
          <a:endParaRPr lang="en-US"/>
        </a:p>
      </dgm:t>
    </dgm:pt>
    <dgm:pt modelId="{2E97D3E5-F5A5-3846-A8C2-A3C6B5F40E67}" type="sibTrans" cxnId="{47A8675D-919A-B144-83B1-7453C5F0114E}">
      <dgm:prSet/>
      <dgm:spPr/>
      <dgm:t>
        <a:bodyPr/>
        <a:lstStyle/>
        <a:p>
          <a:endParaRPr lang="en-US"/>
        </a:p>
      </dgm:t>
    </dgm:pt>
    <dgm:pt modelId="{33D19C27-5895-C848-A8F7-39BA1DA3B510}" type="pres">
      <dgm:prSet presAssocID="{5FB4633B-C72F-0849-8901-C3675D63BF50}" presName="Name0" presStyleCnt="0">
        <dgm:presLayoutVars>
          <dgm:dir/>
          <dgm:resizeHandles val="exact"/>
        </dgm:presLayoutVars>
      </dgm:prSet>
      <dgm:spPr/>
    </dgm:pt>
    <dgm:pt modelId="{82CAD5AF-07D6-B748-B594-08076BB8F7AB}" type="pres">
      <dgm:prSet presAssocID="{A4E89A7F-F872-1644-AB1D-9FC435025602}" presName="node" presStyleLbl="node1" presStyleIdx="0" presStyleCnt="4">
        <dgm:presLayoutVars>
          <dgm:bulletEnabled val="1"/>
        </dgm:presLayoutVars>
      </dgm:prSet>
      <dgm:spPr/>
      <dgm:t>
        <a:bodyPr/>
        <a:lstStyle/>
        <a:p>
          <a:endParaRPr lang="en-US"/>
        </a:p>
      </dgm:t>
    </dgm:pt>
    <dgm:pt modelId="{AFD74F85-40DF-A349-A847-739434D94954}" type="pres">
      <dgm:prSet presAssocID="{CF62D831-AB01-C045-B3CA-14EB538F7DEB}" presName="sibTrans" presStyleLbl="sibTrans2D1" presStyleIdx="0" presStyleCnt="3"/>
      <dgm:spPr/>
      <dgm:t>
        <a:bodyPr/>
        <a:lstStyle/>
        <a:p>
          <a:endParaRPr lang="en-US"/>
        </a:p>
      </dgm:t>
    </dgm:pt>
    <dgm:pt modelId="{E24730F0-3CB4-B64D-BDCE-68BE069AB4C1}" type="pres">
      <dgm:prSet presAssocID="{CF62D831-AB01-C045-B3CA-14EB538F7DEB}" presName="connectorText" presStyleLbl="sibTrans2D1" presStyleIdx="0" presStyleCnt="3"/>
      <dgm:spPr/>
      <dgm:t>
        <a:bodyPr/>
        <a:lstStyle/>
        <a:p>
          <a:endParaRPr lang="en-US"/>
        </a:p>
      </dgm:t>
    </dgm:pt>
    <dgm:pt modelId="{A4A8997E-32F3-144E-89C0-907E4F9D2557}" type="pres">
      <dgm:prSet presAssocID="{38D465B8-37C2-F647-A804-C9B0D47A6C41}" presName="node" presStyleLbl="node1" presStyleIdx="1" presStyleCnt="4">
        <dgm:presLayoutVars>
          <dgm:bulletEnabled val="1"/>
        </dgm:presLayoutVars>
      </dgm:prSet>
      <dgm:spPr/>
      <dgm:t>
        <a:bodyPr/>
        <a:lstStyle/>
        <a:p>
          <a:endParaRPr lang="en-US"/>
        </a:p>
      </dgm:t>
    </dgm:pt>
    <dgm:pt modelId="{9508E00D-8E65-4941-9870-6BCFF5B53A0B}" type="pres">
      <dgm:prSet presAssocID="{B7B78107-F70C-BB48-9E5A-9D5A12ED72BB}" presName="sibTrans" presStyleLbl="sibTrans2D1" presStyleIdx="1" presStyleCnt="3"/>
      <dgm:spPr/>
      <dgm:t>
        <a:bodyPr/>
        <a:lstStyle/>
        <a:p>
          <a:endParaRPr lang="en-US"/>
        </a:p>
      </dgm:t>
    </dgm:pt>
    <dgm:pt modelId="{05CF5DCF-0A89-6B43-8D56-AFFB93AB61DB}" type="pres">
      <dgm:prSet presAssocID="{B7B78107-F70C-BB48-9E5A-9D5A12ED72BB}" presName="connectorText" presStyleLbl="sibTrans2D1" presStyleIdx="1" presStyleCnt="3"/>
      <dgm:spPr/>
      <dgm:t>
        <a:bodyPr/>
        <a:lstStyle/>
        <a:p>
          <a:endParaRPr lang="en-US"/>
        </a:p>
      </dgm:t>
    </dgm:pt>
    <dgm:pt modelId="{577D7CF0-7CA2-634A-A0BF-82F03BA82A32}" type="pres">
      <dgm:prSet presAssocID="{DB9A6E82-A21F-C54A-94C2-78909C38A32D}" presName="node" presStyleLbl="node1" presStyleIdx="2" presStyleCnt="4">
        <dgm:presLayoutVars>
          <dgm:bulletEnabled val="1"/>
        </dgm:presLayoutVars>
      </dgm:prSet>
      <dgm:spPr/>
      <dgm:t>
        <a:bodyPr/>
        <a:lstStyle/>
        <a:p>
          <a:endParaRPr lang="en-US"/>
        </a:p>
      </dgm:t>
    </dgm:pt>
    <dgm:pt modelId="{AF4383EA-240C-E24D-86E5-0D0DB5F19ADA}" type="pres">
      <dgm:prSet presAssocID="{581DB79E-3995-E540-8808-6EA44D4635AD}" presName="sibTrans" presStyleLbl="sibTrans2D1" presStyleIdx="2" presStyleCnt="3"/>
      <dgm:spPr/>
      <dgm:t>
        <a:bodyPr/>
        <a:lstStyle/>
        <a:p>
          <a:endParaRPr lang="en-US"/>
        </a:p>
      </dgm:t>
    </dgm:pt>
    <dgm:pt modelId="{64876BC0-5D0A-054D-8E9F-458DFD1867F1}" type="pres">
      <dgm:prSet presAssocID="{581DB79E-3995-E540-8808-6EA44D4635AD}" presName="connectorText" presStyleLbl="sibTrans2D1" presStyleIdx="2" presStyleCnt="3"/>
      <dgm:spPr/>
      <dgm:t>
        <a:bodyPr/>
        <a:lstStyle/>
        <a:p>
          <a:endParaRPr lang="en-US"/>
        </a:p>
      </dgm:t>
    </dgm:pt>
    <dgm:pt modelId="{AE2849AC-BF3A-1943-BEBB-B5B8B46F64D6}" type="pres">
      <dgm:prSet presAssocID="{BD876B61-23EF-E842-8D02-1B13769CECC6}" presName="node" presStyleLbl="node1" presStyleIdx="3" presStyleCnt="4">
        <dgm:presLayoutVars>
          <dgm:bulletEnabled val="1"/>
        </dgm:presLayoutVars>
      </dgm:prSet>
      <dgm:spPr/>
      <dgm:t>
        <a:bodyPr/>
        <a:lstStyle/>
        <a:p>
          <a:endParaRPr lang="en-US"/>
        </a:p>
      </dgm:t>
    </dgm:pt>
  </dgm:ptLst>
  <dgm:cxnLst>
    <dgm:cxn modelId="{FFD18B14-0B12-9248-9AE4-1FCEC7875222}" type="presOf" srcId="{CF62D831-AB01-C045-B3CA-14EB538F7DEB}" destId="{E24730F0-3CB4-B64D-BDCE-68BE069AB4C1}" srcOrd="1" destOrd="0" presId="urn:microsoft.com/office/officeart/2005/8/layout/process1"/>
    <dgm:cxn modelId="{FB4DD4EB-50B0-F043-8A80-1EB5D2C577A5}" type="presOf" srcId="{B7B78107-F70C-BB48-9E5A-9D5A12ED72BB}" destId="{9508E00D-8E65-4941-9870-6BCFF5B53A0B}" srcOrd="0" destOrd="0" presId="urn:microsoft.com/office/officeart/2005/8/layout/process1"/>
    <dgm:cxn modelId="{5D597CFC-6AF4-274F-BAC0-91823BB6E684}" type="presOf" srcId="{BD876B61-23EF-E842-8D02-1B13769CECC6}" destId="{AE2849AC-BF3A-1943-BEBB-B5B8B46F64D6}" srcOrd="0" destOrd="0" presId="urn:microsoft.com/office/officeart/2005/8/layout/process1"/>
    <dgm:cxn modelId="{1D8CCDB0-EB47-B34C-9312-B54D9BA1391B}" type="presOf" srcId="{581DB79E-3995-E540-8808-6EA44D4635AD}" destId="{AF4383EA-240C-E24D-86E5-0D0DB5F19ADA}" srcOrd="0" destOrd="0" presId="urn:microsoft.com/office/officeart/2005/8/layout/process1"/>
    <dgm:cxn modelId="{1641A5A8-D67D-564D-AB85-1623F005077D}" srcId="{5FB4633B-C72F-0849-8901-C3675D63BF50}" destId="{38D465B8-37C2-F647-A804-C9B0D47A6C41}" srcOrd="1" destOrd="0" parTransId="{4BD2DF57-DC96-274F-AA08-F8131F215E69}" sibTransId="{B7B78107-F70C-BB48-9E5A-9D5A12ED72BB}"/>
    <dgm:cxn modelId="{9F951381-89A2-4249-8882-8AF6800DDAD0}" type="presOf" srcId="{38D465B8-37C2-F647-A804-C9B0D47A6C41}" destId="{A4A8997E-32F3-144E-89C0-907E4F9D2557}" srcOrd="0" destOrd="0" presId="urn:microsoft.com/office/officeart/2005/8/layout/process1"/>
    <dgm:cxn modelId="{4DE75662-047C-5244-8D1B-8EE81FE5827F}" type="presOf" srcId="{581DB79E-3995-E540-8808-6EA44D4635AD}" destId="{64876BC0-5D0A-054D-8E9F-458DFD1867F1}" srcOrd="1" destOrd="0" presId="urn:microsoft.com/office/officeart/2005/8/layout/process1"/>
    <dgm:cxn modelId="{349B5BAE-3EC1-5F46-9C82-9AEFB32E0E09}" type="presOf" srcId="{A4E89A7F-F872-1644-AB1D-9FC435025602}" destId="{82CAD5AF-07D6-B748-B594-08076BB8F7AB}" srcOrd="0" destOrd="0" presId="urn:microsoft.com/office/officeart/2005/8/layout/process1"/>
    <dgm:cxn modelId="{9BE04DB5-94AF-274F-BBF3-748D95BC86CB}" type="presOf" srcId="{DB9A6E82-A21F-C54A-94C2-78909C38A32D}" destId="{577D7CF0-7CA2-634A-A0BF-82F03BA82A32}" srcOrd="0" destOrd="0" presId="urn:microsoft.com/office/officeart/2005/8/layout/process1"/>
    <dgm:cxn modelId="{F99D55E9-A356-464D-8DD8-099D192E59FE}" type="presOf" srcId="{5FB4633B-C72F-0849-8901-C3675D63BF50}" destId="{33D19C27-5895-C848-A8F7-39BA1DA3B510}" srcOrd="0" destOrd="0" presId="urn:microsoft.com/office/officeart/2005/8/layout/process1"/>
    <dgm:cxn modelId="{47A8675D-919A-B144-83B1-7453C5F0114E}" srcId="{5FB4633B-C72F-0849-8901-C3675D63BF50}" destId="{BD876B61-23EF-E842-8D02-1B13769CECC6}" srcOrd="3" destOrd="0" parTransId="{108EF111-349F-A846-B105-DA46339E5B16}" sibTransId="{2E97D3E5-F5A5-3846-A8C2-A3C6B5F40E67}"/>
    <dgm:cxn modelId="{5A0A4E8E-0EFD-D541-95CF-0BD7D1BB70B3}" srcId="{5FB4633B-C72F-0849-8901-C3675D63BF50}" destId="{DB9A6E82-A21F-C54A-94C2-78909C38A32D}" srcOrd="2" destOrd="0" parTransId="{A6FEBFEA-D481-8C4F-B674-445847C2406C}" sibTransId="{581DB79E-3995-E540-8808-6EA44D4635AD}"/>
    <dgm:cxn modelId="{96480059-C607-BD4E-B493-168BD57329D7}" type="presOf" srcId="{B7B78107-F70C-BB48-9E5A-9D5A12ED72BB}" destId="{05CF5DCF-0A89-6B43-8D56-AFFB93AB61DB}" srcOrd="1" destOrd="0" presId="urn:microsoft.com/office/officeart/2005/8/layout/process1"/>
    <dgm:cxn modelId="{625F2022-BBAF-F046-83DC-CA8BA28B50C8}" type="presOf" srcId="{CF62D831-AB01-C045-B3CA-14EB538F7DEB}" destId="{AFD74F85-40DF-A349-A847-739434D94954}" srcOrd="0" destOrd="0" presId="urn:microsoft.com/office/officeart/2005/8/layout/process1"/>
    <dgm:cxn modelId="{0C117123-71A0-A247-9A11-CE9424528FE3}" srcId="{5FB4633B-C72F-0849-8901-C3675D63BF50}" destId="{A4E89A7F-F872-1644-AB1D-9FC435025602}" srcOrd="0" destOrd="0" parTransId="{2B2A64E0-AAD6-9A4C-B44C-68CFC5204F38}" sibTransId="{CF62D831-AB01-C045-B3CA-14EB538F7DEB}"/>
    <dgm:cxn modelId="{31E48428-E0C5-CD46-BB2D-ED6D5AC75A25}" type="presParOf" srcId="{33D19C27-5895-C848-A8F7-39BA1DA3B510}" destId="{82CAD5AF-07D6-B748-B594-08076BB8F7AB}" srcOrd="0" destOrd="0" presId="urn:microsoft.com/office/officeart/2005/8/layout/process1"/>
    <dgm:cxn modelId="{CB1C93F3-D060-4B41-B827-22EB646CCD67}" type="presParOf" srcId="{33D19C27-5895-C848-A8F7-39BA1DA3B510}" destId="{AFD74F85-40DF-A349-A847-739434D94954}" srcOrd="1" destOrd="0" presId="urn:microsoft.com/office/officeart/2005/8/layout/process1"/>
    <dgm:cxn modelId="{4B419F68-DA49-3B41-BFEA-A497ADA9B426}" type="presParOf" srcId="{AFD74F85-40DF-A349-A847-739434D94954}" destId="{E24730F0-3CB4-B64D-BDCE-68BE069AB4C1}" srcOrd="0" destOrd="0" presId="urn:microsoft.com/office/officeart/2005/8/layout/process1"/>
    <dgm:cxn modelId="{C07DA14B-5F09-DD47-ACAE-FB6E095248E3}" type="presParOf" srcId="{33D19C27-5895-C848-A8F7-39BA1DA3B510}" destId="{A4A8997E-32F3-144E-89C0-907E4F9D2557}" srcOrd="2" destOrd="0" presId="urn:microsoft.com/office/officeart/2005/8/layout/process1"/>
    <dgm:cxn modelId="{6AB81EA9-9DD5-FD4F-9DB6-86785C1F5961}" type="presParOf" srcId="{33D19C27-5895-C848-A8F7-39BA1DA3B510}" destId="{9508E00D-8E65-4941-9870-6BCFF5B53A0B}" srcOrd="3" destOrd="0" presId="urn:microsoft.com/office/officeart/2005/8/layout/process1"/>
    <dgm:cxn modelId="{6946969B-E1A9-3C4B-8BDA-5E8FAA945CF7}" type="presParOf" srcId="{9508E00D-8E65-4941-9870-6BCFF5B53A0B}" destId="{05CF5DCF-0A89-6B43-8D56-AFFB93AB61DB}" srcOrd="0" destOrd="0" presId="urn:microsoft.com/office/officeart/2005/8/layout/process1"/>
    <dgm:cxn modelId="{CDD971F7-E358-BA44-9B54-B8206F16C72D}" type="presParOf" srcId="{33D19C27-5895-C848-A8F7-39BA1DA3B510}" destId="{577D7CF0-7CA2-634A-A0BF-82F03BA82A32}" srcOrd="4" destOrd="0" presId="urn:microsoft.com/office/officeart/2005/8/layout/process1"/>
    <dgm:cxn modelId="{39B052F8-95BB-444C-B7EB-370B50B47FA9}" type="presParOf" srcId="{33D19C27-5895-C848-A8F7-39BA1DA3B510}" destId="{AF4383EA-240C-E24D-86E5-0D0DB5F19ADA}" srcOrd="5" destOrd="0" presId="urn:microsoft.com/office/officeart/2005/8/layout/process1"/>
    <dgm:cxn modelId="{9CD344BD-1791-F54B-9482-EFD482B72B34}" type="presParOf" srcId="{AF4383EA-240C-E24D-86E5-0D0DB5F19ADA}" destId="{64876BC0-5D0A-054D-8E9F-458DFD1867F1}" srcOrd="0" destOrd="0" presId="urn:microsoft.com/office/officeart/2005/8/layout/process1"/>
    <dgm:cxn modelId="{6CF3128C-95CC-864E-94FE-22ADC66B8259}" type="presParOf" srcId="{33D19C27-5895-C848-A8F7-39BA1DA3B510}" destId="{AE2849AC-BF3A-1943-BEBB-B5B8B46F64D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89FF7-E3F3-904A-881B-E2B24C36C535}">
      <dsp:nvSpPr>
        <dsp:cNvPr id="0" name=""/>
        <dsp:cNvSpPr/>
      </dsp:nvSpPr>
      <dsp:spPr>
        <a:xfrm>
          <a:off x="4262" y="673132"/>
          <a:ext cx="1321304" cy="79278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Claim</a:t>
          </a:r>
          <a:endParaRPr lang="en-US" sz="1600" kern="1200" dirty="0"/>
        </a:p>
      </dsp:txBody>
      <dsp:txXfrm>
        <a:off x="4262" y="673132"/>
        <a:ext cx="1321304" cy="792782"/>
      </dsp:txXfrm>
    </dsp:sp>
    <dsp:sp modelId="{2B02A837-B3E8-ED49-ABC0-585B0768CAD4}">
      <dsp:nvSpPr>
        <dsp:cNvPr id="0" name=""/>
        <dsp:cNvSpPr/>
      </dsp:nvSpPr>
      <dsp:spPr>
        <a:xfrm>
          <a:off x="1457697" y="905681"/>
          <a:ext cx="280116" cy="32768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1457697" y="905681"/>
        <a:ext cx="280116" cy="327683"/>
      </dsp:txXfrm>
    </dsp:sp>
    <dsp:sp modelId="{F3E27B23-7047-7847-9E7C-ECE45B055286}">
      <dsp:nvSpPr>
        <dsp:cNvPr id="0" name=""/>
        <dsp:cNvSpPr/>
      </dsp:nvSpPr>
      <dsp:spPr>
        <a:xfrm>
          <a:off x="1854088" y="673132"/>
          <a:ext cx="1321304" cy="79278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Evidence</a:t>
          </a:r>
          <a:endParaRPr lang="en-US" sz="1600" kern="1200" dirty="0"/>
        </a:p>
      </dsp:txBody>
      <dsp:txXfrm>
        <a:off x="1854088" y="673132"/>
        <a:ext cx="1321304" cy="792782"/>
      </dsp:txXfrm>
    </dsp:sp>
    <dsp:sp modelId="{D23406C7-6188-FA42-8EC3-8CB2E51C6AF4}">
      <dsp:nvSpPr>
        <dsp:cNvPr id="0" name=""/>
        <dsp:cNvSpPr/>
      </dsp:nvSpPr>
      <dsp:spPr>
        <a:xfrm>
          <a:off x="3307523" y="905681"/>
          <a:ext cx="280116" cy="32768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3307523" y="905681"/>
        <a:ext cx="280116" cy="327683"/>
      </dsp:txXfrm>
    </dsp:sp>
    <dsp:sp modelId="{882BC10D-21B0-BE4A-9E14-62461749FFE9}">
      <dsp:nvSpPr>
        <dsp:cNvPr id="0" name=""/>
        <dsp:cNvSpPr/>
      </dsp:nvSpPr>
      <dsp:spPr>
        <a:xfrm>
          <a:off x="3703914" y="673132"/>
          <a:ext cx="1321304" cy="79278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Reasoning</a:t>
          </a:r>
          <a:endParaRPr lang="en-US" sz="1600" kern="1200" dirty="0"/>
        </a:p>
      </dsp:txBody>
      <dsp:txXfrm>
        <a:off x="3703914" y="673132"/>
        <a:ext cx="1321304" cy="792782"/>
      </dsp:txXfrm>
    </dsp:sp>
    <dsp:sp modelId="{B8B458AE-E063-0A46-8A3A-8BF690D39B0C}">
      <dsp:nvSpPr>
        <dsp:cNvPr id="0" name=""/>
        <dsp:cNvSpPr/>
      </dsp:nvSpPr>
      <dsp:spPr>
        <a:xfrm>
          <a:off x="5157349" y="905681"/>
          <a:ext cx="280116" cy="32768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157349" y="905681"/>
        <a:ext cx="280116" cy="327683"/>
      </dsp:txXfrm>
    </dsp:sp>
    <dsp:sp modelId="{AB95CEF9-F370-154B-B21D-2A94E381D2CE}">
      <dsp:nvSpPr>
        <dsp:cNvPr id="0" name=""/>
        <dsp:cNvSpPr/>
      </dsp:nvSpPr>
      <dsp:spPr>
        <a:xfrm>
          <a:off x="5553741" y="673132"/>
          <a:ext cx="1321304" cy="79278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Counterclaim</a:t>
          </a:r>
          <a:endParaRPr lang="en-US" sz="1600" kern="1200" dirty="0"/>
        </a:p>
      </dsp:txBody>
      <dsp:txXfrm>
        <a:off x="5553741" y="673132"/>
        <a:ext cx="1321304" cy="792782"/>
      </dsp:txXfrm>
    </dsp:sp>
    <dsp:sp modelId="{25A35EC2-1551-2749-83FB-CD5848CD8692}">
      <dsp:nvSpPr>
        <dsp:cNvPr id="0" name=""/>
        <dsp:cNvSpPr/>
      </dsp:nvSpPr>
      <dsp:spPr>
        <a:xfrm>
          <a:off x="7007175" y="905681"/>
          <a:ext cx="280116" cy="32768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7007175" y="905681"/>
        <a:ext cx="280116" cy="327683"/>
      </dsp:txXfrm>
    </dsp:sp>
    <dsp:sp modelId="{5CAAA61A-DCD2-E345-B94C-7B40685AD8FD}">
      <dsp:nvSpPr>
        <dsp:cNvPr id="0" name=""/>
        <dsp:cNvSpPr/>
      </dsp:nvSpPr>
      <dsp:spPr>
        <a:xfrm>
          <a:off x="7403567" y="673132"/>
          <a:ext cx="1321304" cy="79278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Refute the counterclaim</a:t>
          </a:r>
          <a:endParaRPr lang="en-US" sz="1600" kern="1200" dirty="0"/>
        </a:p>
      </dsp:txBody>
      <dsp:txXfrm>
        <a:off x="7403567" y="673132"/>
        <a:ext cx="1321304" cy="792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AD5AF-07D6-B748-B594-08076BB8F7AB}">
      <dsp:nvSpPr>
        <dsp:cNvPr id="0" name=""/>
        <dsp:cNvSpPr/>
      </dsp:nvSpPr>
      <dsp:spPr>
        <a:xfrm>
          <a:off x="3789" y="1262179"/>
          <a:ext cx="1656869" cy="19727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Human Activity (driving cars, raising livestock, burning fuel for industry, etc.) </a:t>
          </a:r>
          <a:endParaRPr lang="en-US" sz="1800" kern="1200" dirty="0"/>
        </a:p>
      </dsp:txBody>
      <dsp:txXfrm>
        <a:off x="3789" y="1262179"/>
        <a:ext cx="1656869" cy="1972710"/>
      </dsp:txXfrm>
    </dsp:sp>
    <dsp:sp modelId="{AFD74F85-40DF-A349-A847-739434D94954}">
      <dsp:nvSpPr>
        <dsp:cNvPr id="0" name=""/>
        <dsp:cNvSpPr/>
      </dsp:nvSpPr>
      <dsp:spPr>
        <a:xfrm>
          <a:off x="1826345" y="2043083"/>
          <a:ext cx="351256" cy="41090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826345" y="2043083"/>
        <a:ext cx="351256" cy="410903"/>
      </dsp:txXfrm>
    </dsp:sp>
    <dsp:sp modelId="{A4A8997E-32F3-144E-89C0-907E4F9D2557}">
      <dsp:nvSpPr>
        <dsp:cNvPr id="0" name=""/>
        <dsp:cNvSpPr/>
      </dsp:nvSpPr>
      <dsp:spPr>
        <a:xfrm>
          <a:off x="2323406" y="1262179"/>
          <a:ext cx="1656869" cy="19727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2323406" y="1262179"/>
        <a:ext cx="1656869" cy="1972710"/>
      </dsp:txXfrm>
    </dsp:sp>
    <dsp:sp modelId="{9508E00D-8E65-4941-9870-6BCFF5B53A0B}">
      <dsp:nvSpPr>
        <dsp:cNvPr id="0" name=""/>
        <dsp:cNvSpPr/>
      </dsp:nvSpPr>
      <dsp:spPr>
        <a:xfrm>
          <a:off x="4145963" y="2043083"/>
          <a:ext cx="351256" cy="41090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4145963" y="2043083"/>
        <a:ext cx="351256" cy="410903"/>
      </dsp:txXfrm>
    </dsp:sp>
    <dsp:sp modelId="{577D7CF0-7CA2-634A-A0BF-82F03BA82A32}">
      <dsp:nvSpPr>
        <dsp:cNvPr id="0" name=""/>
        <dsp:cNvSpPr/>
      </dsp:nvSpPr>
      <dsp:spPr>
        <a:xfrm>
          <a:off x="4643023" y="1262179"/>
          <a:ext cx="1656869" cy="19727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Increased Greenhouse Effect</a:t>
          </a:r>
          <a:endParaRPr lang="en-US" sz="1800" kern="1200" dirty="0"/>
        </a:p>
      </dsp:txBody>
      <dsp:txXfrm>
        <a:off x="4643023" y="1262179"/>
        <a:ext cx="1656869" cy="1972710"/>
      </dsp:txXfrm>
    </dsp:sp>
    <dsp:sp modelId="{AF4383EA-240C-E24D-86E5-0D0DB5F19ADA}">
      <dsp:nvSpPr>
        <dsp:cNvPr id="0" name=""/>
        <dsp:cNvSpPr/>
      </dsp:nvSpPr>
      <dsp:spPr>
        <a:xfrm>
          <a:off x="6465580" y="2043083"/>
          <a:ext cx="351256" cy="410903"/>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6465580" y="2043083"/>
        <a:ext cx="351256" cy="410903"/>
      </dsp:txXfrm>
    </dsp:sp>
    <dsp:sp modelId="{AE2849AC-BF3A-1943-BEBB-B5B8B46F64D6}">
      <dsp:nvSpPr>
        <dsp:cNvPr id="0" name=""/>
        <dsp:cNvSpPr/>
      </dsp:nvSpPr>
      <dsp:spPr>
        <a:xfrm>
          <a:off x="6962641" y="1262179"/>
          <a:ext cx="1656869" cy="19727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6962641" y="1262179"/>
        <a:ext cx="1656869" cy="197271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0.34402</cdr:x>
      <cdr:y>0.5</cdr:y>
    </cdr:from>
    <cdr:to>
      <cdr:x>0.43017</cdr:x>
      <cdr:y>0.6025</cdr:y>
    </cdr:to>
    <cdr:sp macro="" textlink="">
      <cdr:nvSpPr>
        <cdr:cNvPr id="2" name="TextBox 1"/>
        <cdr:cNvSpPr txBox="1"/>
      </cdr:nvSpPr>
      <cdr:spPr>
        <a:xfrm xmlns:a="http://schemas.openxmlformats.org/drawingml/2006/main">
          <a:off x="2861733" y="2251990"/>
          <a:ext cx="716663"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rgbClr val="990000"/>
              </a:solidFill>
              <a:latin typeface="Calibri"/>
            </a:defRPr>
          </a:lvl1pPr>
          <a:lvl2pPr marL="457200" algn="l" defTabSz="457200" rtl="0" eaLnBrk="1" latinLnBrk="0" hangingPunct="1">
            <a:defRPr sz="1800" kern="1200">
              <a:solidFill>
                <a:srgbClr val="990000"/>
              </a:solidFill>
              <a:latin typeface="Calibri"/>
            </a:defRPr>
          </a:lvl2pPr>
          <a:lvl3pPr marL="914400" algn="l" defTabSz="457200" rtl="0" eaLnBrk="1" latinLnBrk="0" hangingPunct="1">
            <a:defRPr sz="1800" kern="1200">
              <a:solidFill>
                <a:srgbClr val="990000"/>
              </a:solidFill>
              <a:latin typeface="Calibri"/>
            </a:defRPr>
          </a:lvl3pPr>
          <a:lvl4pPr marL="1371600" algn="l" defTabSz="457200" rtl="0" eaLnBrk="1" latinLnBrk="0" hangingPunct="1">
            <a:defRPr sz="1800" kern="1200">
              <a:solidFill>
                <a:srgbClr val="990000"/>
              </a:solidFill>
              <a:latin typeface="Calibri"/>
            </a:defRPr>
          </a:lvl4pPr>
          <a:lvl5pPr marL="1828800" algn="l" defTabSz="457200" rtl="0" eaLnBrk="1" latinLnBrk="0" hangingPunct="1">
            <a:defRPr sz="1800" kern="1200">
              <a:solidFill>
                <a:srgbClr val="990000"/>
              </a:solidFill>
              <a:latin typeface="Calibri"/>
            </a:defRPr>
          </a:lvl5pPr>
          <a:lvl6pPr marL="2286000" algn="l" defTabSz="457200" rtl="0" eaLnBrk="1" latinLnBrk="0" hangingPunct="1">
            <a:defRPr sz="1800" kern="1200">
              <a:solidFill>
                <a:srgbClr val="990000"/>
              </a:solidFill>
              <a:latin typeface="Calibri"/>
            </a:defRPr>
          </a:lvl6pPr>
          <a:lvl7pPr marL="2743200" algn="l" defTabSz="457200" rtl="0" eaLnBrk="1" latinLnBrk="0" hangingPunct="1">
            <a:defRPr sz="1800" kern="1200">
              <a:solidFill>
                <a:srgbClr val="990000"/>
              </a:solidFill>
              <a:latin typeface="Calibri"/>
            </a:defRPr>
          </a:lvl7pPr>
          <a:lvl8pPr marL="3200400" algn="l" defTabSz="457200" rtl="0" eaLnBrk="1" latinLnBrk="0" hangingPunct="1">
            <a:defRPr sz="1800" kern="1200">
              <a:solidFill>
                <a:srgbClr val="990000"/>
              </a:solidFill>
              <a:latin typeface="Calibri"/>
            </a:defRPr>
          </a:lvl8pPr>
          <a:lvl9pPr marL="3657600" algn="l" defTabSz="457200" rtl="0" eaLnBrk="1" latinLnBrk="0" hangingPunct="1">
            <a:defRPr sz="1800" kern="1200">
              <a:solidFill>
                <a:srgbClr val="990000"/>
              </a:solidFill>
              <a:latin typeface="Calibri"/>
            </a:defRPr>
          </a:lvl9pPr>
        </a:lstStyle>
        <a:p xmlns:a="http://schemas.openxmlformats.org/drawingml/2006/main">
          <a:r>
            <a:rPr lang="en-US" sz="2400" dirty="0" smtClean="0">
              <a:solidFill>
                <a:sysClr val="window" lastClr="FFFFFF"/>
              </a:solidFill>
              <a:effectLst>
                <a:outerShdw blurRad="50800" dist="38100" dir="2700000" algn="tl" rotWithShape="0">
                  <a:srgbClr val="000000">
                    <a:alpha val="43000"/>
                  </a:srgbClr>
                </a:outerShdw>
              </a:effectLst>
            </a:rPr>
            <a:t>27%</a:t>
          </a:r>
          <a:endParaRPr lang="en-US" sz="2400" dirty="0">
            <a:solidFill>
              <a:sysClr val="window" lastClr="FFFFFF"/>
            </a:solidFill>
            <a:effectLst>
              <a:outerShdw blurRad="50800" dist="38100" dir="2700000" algn="tl" rotWithShape="0">
                <a:srgbClr val="000000">
                  <a:alpha val="43000"/>
                </a:srgbClr>
              </a:outerShdw>
            </a:effectLst>
          </a:endParaRPr>
        </a:p>
      </cdr:txBody>
    </cdr:sp>
  </cdr:relSizeAnchor>
  <cdr:relSizeAnchor xmlns:cdr="http://schemas.openxmlformats.org/drawingml/2006/chartDrawing">
    <cdr:from>
      <cdr:x>0.12519</cdr:x>
      <cdr:y>0.3975</cdr:y>
    </cdr:from>
    <cdr:to>
      <cdr:x>0.21134</cdr:x>
      <cdr:y>0.5</cdr:y>
    </cdr:to>
    <cdr:sp macro="" textlink="">
      <cdr:nvSpPr>
        <cdr:cNvPr id="3" name="TextBox 2"/>
        <cdr:cNvSpPr txBox="1"/>
      </cdr:nvSpPr>
      <cdr:spPr>
        <a:xfrm xmlns:a="http://schemas.openxmlformats.org/drawingml/2006/main">
          <a:off x="1041400" y="1790324"/>
          <a:ext cx="716663"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rgbClr val="990000"/>
              </a:solidFill>
              <a:latin typeface="Calibri"/>
            </a:defRPr>
          </a:lvl1pPr>
          <a:lvl2pPr marL="457200" algn="l" defTabSz="457200" rtl="0" eaLnBrk="1" latinLnBrk="0" hangingPunct="1">
            <a:defRPr sz="1800" kern="1200">
              <a:solidFill>
                <a:srgbClr val="990000"/>
              </a:solidFill>
              <a:latin typeface="Calibri"/>
            </a:defRPr>
          </a:lvl2pPr>
          <a:lvl3pPr marL="914400" algn="l" defTabSz="457200" rtl="0" eaLnBrk="1" latinLnBrk="0" hangingPunct="1">
            <a:defRPr sz="1800" kern="1200">
              <a:solidFill>
                <a:srgbClr val="990000"/>
              </a:solidFill>
              <a:latin typeface="Calibri"/>
            </a:defRPr>
          </a:lvl3pPr>
          <a:lvl4pPr marL="1371600" algn="l" defTabSz="457200" rtl="0" eaLnBrk="1" latinLnBrk="0" hangingPunct="1">
            <a:defRPr sz="1800" kern="1200">
              <a:solidFill>
                <a:srgbClr val="990000"/>
              </a:solidFill>
              <a:latin typeface="Calibri"/>
            </a:defRPr>
          </a:lvl4pPr>
          <a:lvl5pPr marL="1828800" algn="l" defTabSz="457200" rtl="0" eaLnBrk="1" latinLnBrk="0" hangingPunct="1">
            <a:defRPr sz="1800" kern="1200">
              <a:solidFill>
                <a:srgbClr val="990000"/>
              </a:solidFill>
              <a:latin typeface="Calibri"/>
            </a:defRPr>
          </a:lvl5pPr>
          <a:lvl6pPr marL="2286000" algn="l" defTabSz="457200" rtl="0" eaLnBrk="1" latinLnBrk="0" hangingPunct="1">
            <a:defRPr sz="1800" kern="1200">
              <a:solidFill>
                <a:srgbClr val="990000"/>
              </a:solidFill>
              <a:latin typeface="Calibri"/>
            </a:defRPr>
          </a:lvl6pPr>
          <a:lvl7pPr marL="2743200" algn="l" defTabSz="457200" rtl="0" eaLnBrk="1" latinLnBrk="0" hangingPunct="1">
            <a:defRPr sz="1800" kern="1200">
              <a:solidFill>
                <a:srgbClr val="990000"/>
              </a:solidFill>
              <a:latin typeface="Calibri"/>
            </a:defRPr>
          </a:lvl7pPr>
          <a:lvl8pPr marL="3200400" algn="l" defTabSz="457200" rtl="0" eaLnBrk="1" latinLnBrk="0" hangingPunct="1">
            <a:defRPr sz="1800" kern="1200">
              <a:solidFill>
                <a:srgbClr val="990000"/>
              </a:solidFill>
              <a:latin typeface="Calibri"/>
            </a:defRPr>
          </a:lvl8pPr>
          <a:lvl9pPr marL="3657600" algn="l" defTabSz="457200" rtl="0" eaLnBrk="1" latinLnBrk="0" hangingPunct="1">
            <a:defRPr sz="1800" kern="1200">
              <a:solidFill>
                <a:srgbClr val="990000"/>
              </a:solidFill>
              <a:latin typeface="Calibri"/>
            </a:defRPr>
          </a:lvl9pPr>
        </a:lstStyle>
        <a:p xmlns:a="http://schemas.openxmlformats.org/drawingml/2006/main">
          <a:r>
            <a:rPr lang="en-US" sz="2400" dirty="0" smtClean="0">
              <a:solidFill>
                <a:sysClr val="window" lastClr="FFFFFF"/>
              </a:solidFill>
              <a:effectLst>
                <a:outerShdw blurRad="50800" dist="38100" dir="2700000" algn="tl" rotWithShape="0">
                  <a:srgbClr val="000000">
                    <a:alpha val="43000"/>
                  </a:srgbClr>
                </a:outerShdw>
              </a:effectLst>
            </a:rPr>
            <a:t>16%</a:t>
          </a:r>
          <a:endParaRPr lang="en-US" sz="2400" dirty="0">
            <a:solidFill>
              <a:sysClr val="window" lastClr="FFFFFF"/>
            </a:solidFill>
            <a:effectLst>
              <a:outerShdw blurRad="50800" dist="38100" dir="2700000" algn="tl" rotWithShape="0">
                <a:srgbClr val="000000">
                  <a:alpha val="43000"/>
                </a:srgbClr>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E83844-A6E4-0949-A10B-04F157DCB31B}" type="datetimeFigureOut">
              <a:rPr lang="en-US" smtClean="0"/>
              <a:t>9/11/2017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E3295F-967A-A14F-9445-647F7D48B68A}"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C2D475-20DB-F744-B7C3-CEAE4B9C6A4D}" type="datetimeFigureOut">
              <a:rPr lang="en-US" smtClean="0"/>
              <a:pPr/>
              <a:t>9/11/2017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AEF0-1A53-9246-A88C-0397E118A007}"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ththeoperatorsmanual.com/segment/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may choose to have each group analyze all the graphs or have each group focus on just one and share the information with the class.</a:t>
            </a:r>
          </a:p>
          <a:p>
            <a:r>
              <a:rPr lang="en-US" baseline="0" dirty="0" smtClean="0"/>
              <a:t>Then briefly go through each graph and the story that it tells.</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baseline="0" dirty="0" smtClean="0">
                <a:solidFill>
                  <a:schemeClr val="tx1"/>
                </a:solidFill>
                <a:effectLst/>
                <a:latin typeface="+mn-lt"/>
                <a:ea typeface="+mn-ea"/>
                <a:cs typeface="+mn-cs"/>
              </a:rPr>
              <a:t>Return to this graph regarding climate and CO2 in the past</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step by step through the graph so students can interpret it.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look at the axes and what is being graphed. Describe what the graph is about in own words (this isn’t the analysis… but it helps get acquainted with the graph and students will have to describe what the graph is communicating in their own words). Note that 0 is present (maybe write this on the board)</a:t>
            </a:r>
            <a:endParaRPr lang="en-US" sz="1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 some criteria for analysis. 	</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Describe patterns (repetitions) using axes labels</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Describe exceptions to patterns… are there parts of the graph that are different than the pattern?</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is no pattern, say there is no pattern</a:t>
            </a:r>
            <a:endParaRPr lang="en-US" sz="1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 some sentence starters</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are patterns: “As _________ increases/decreases, ___________ increases/decreases…”  </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are exceptions to patterns: “However, from (some part of the graph)… (difference in the pattern.” Look for peaks.</a:t>
            </a:r>
            <a:endParaRPr lang="en-US" sz="1000" kern="1200" dirty="0" smtClean="0">
              <a:solidFill>
                <a:schemeClr val="tx1"/>
              </a:solidFill>
              <a:effectLst/>
              <a:latin typeface="+mn-lt"/>
              <a:ea typeface="+mn-ea"/>
              <a:cs typeface="+mn-cs"/>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These graphs show the recent carbon dioxide level.  Previous highs have been surpassed by a great deal. </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There is natural variation, but we have disturbed the system to cause unnatural variation.</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Given that temperature lags a bit behind carbon dioxide emissions, we can expect to see temperature increases in the future.</a:t>
            </a:r>
          </a:p>
          <a:p>
            <a:pPr eaLnBrk="1" hangingPunct="1">
              <a:spcBef>
                <a:spcPct val="0"/>
              </a:spcBef>
            </a:pPr>
            <a:endParaRPr lang="en-US"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Review with students</a:t>
            </a:r>
            <a:r>
              <a:rPr lang="en-US" baseline="0" dirty="0" smtClean="0"/>
              <a:t> the structure of an “argument”</a:t>
            </a:r>
            <a:endParaRPr lang="en-US" dirty="0" smtClean="0"/>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with students</a:t>
            </a:r>
            <a:r>
              <a:rPr lang="en-US" baseline="0" dirty="0" smtClean="0"/>
              <a:t> the structure of an “argument”</a:t>
            </a:r>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Remind students the oldest data is on the</a:t>
            </a:r>
            <a:r>
              <a:rPr lang="en-US" baseline="0" dirty="0" smtClean="0"/>
              <a:t> bottom and the most recent data is on the top.</a:t>
            </a:r>
          </a:p>
          <a:p>
            <a:endParaRPr lang="en-US" dirty="0" smtClean="0"/>
          </a:p>
          <a:p>
            <a:r>
              <a:rPr lang="en-US" dirty="0" smtClean="0"/>
              <a:t>The</a:t>
            </a:r>
            <a:r>
              <a:rPr lang="en-US" baseline="0" dirty="0" smtClean="0"/>
              <a:t> sketch is lacking a “key”.  What might that look like?</a:t>
            </a:r>
            <a:endParaRPr lang="en-US" dirty="0" smtClean="0"/>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baseline="0" dirty="0" smtClean="0">
                <a:solidFill>
                  <a:schemeClr val="tx1"/>
                </a:solidFill>
                <a:effectLst/>
                <a:latin typeface="+mn-lt"/>
                <a:ea typeface="+mn-ea"/>
                <a:cs typeface="+mn-cs"/>
              </a:rPr>
              <a:t>Return to this graph regarding climate and CO2 in the past</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step by step through the graph so students can interpret it.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look at the axes and what is being graphed. Describe what the graph is about in own words (this isn’t the analysis… but it helps get acquainted with the graph and students will have to describe what the graph is communicating in their own words). Note that 0 is present (maybe write this on the board)</a:t>
            </a:r>
            <a:endParaRPr lang="en-US" sz="1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 some criteria for analysis. 	</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Describe patterns (repetitions) using axes labels</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Describe exceptions to patterns… are there parts of the graph that are different than the pattern?</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is no pattern, say there is no pattern</a:t>
            </a:r>
            <a:endParaRPr lang="en-US" sz="1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 some sentence starters</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are patterns: “As _________ increases/decreases, ___________ increases/decreases…”  </a:t>
            </a:r>
            <a:endParaRPr lang="en-US" sz="10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are exceptions to patterns: “However, from (some part of the graph)… (difference in the pattern.” Look for peaks.</a:t>
            </a:r>
            <a:endParaRPr lang="en-US" sz="1000" kern="1200" dirty="0" smtClean="0">
              <a:solidFill>
                <a:schemeClr val="tx1"/>
              </a:solidFill>
              <a:effectLst/>
              <a:latin typeface="+mn-lt"/>
              <a:ea typeface="+mn-ea"/>
              <a:cs typeface="+mn-cs"/>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These graphs show the recent carbon dioxide level.  Previous highs have been surpassed by a great deal. </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There is natural variation, but we have disturbed the system to cause unnatural variation.</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Given that temperature lags a bit behind carbon dioxide emissions, we can expect to see temperature increases in the future.</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spcBef>
                <a:spcPct val="0"/>
              </a:spcBef>
            </a:pPr>
            <a:r>
              <a:rPr lang="en-US" dirty="0" smtClean="0">
                <a:latin typeface="Calibri" charset="0"/>
                <a:ea typeface="ＭＳ Ｐゴシック" charset="0"/>
                <a:cs typeface="ＭＳ Ｐゴシック" charset="0"/>
              </a:rPr>
              <a:t>These graphs show the recent carbon dioxide level.  Previous highs have been surpassed by a great deal. </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There is natural variation, but we have disturbed the system to cause unnatural variation.</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Given that temperature lags a bit behind carbon dioxide emissions, we can expect to see temperature increases in the future.</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3A22AEF0-1A53-9246-A88C-0397E118A007}"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How we know about climate in the distant past so that we can compare it to our current climate.</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Thermometers are only a couple of hundred years old, but we have data for hundreds of thousands of years.  What do you think they use? </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Play</a:t>
            </a:r>
            <a:r>
              <a:rPr lang="en-US" baseline="0" dirty="0" smtClean="0"/>
              <a:t> video: </a:t>
            </a:r>
            <a:r>
              <a:rPr lang="en-US" u="sng" dirty="0" smtClean="0">
                <a:hlinkClick r:id="rId3"/>
              </a:rPr>
              <a:t>http://earththeoperatorsmanual.com/segment/5</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Calibri" charset="0"/>
                <a:ea typeface="ＭＳ Ｐゴシック" charset="0"/>
                <a:cs typeface="ＭＳ Ｐゴシック" charset="0"/>
              </a:rPr>
              <a:t>The summer bands appear white because the snow experiences 24 hours of sunlight in the polar regions.  This changes the texture compared to the 0 hours of sunlight that it receives in the winter.</a:t>
            </a:r>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latin typeface="Calibri" charset="0"/>
                <a:ea typeface="ＭＳ Ｐゴシック" charset="0"/>
                <a:cs typeface="ＭＳ Ｐゴシック" charset="0"/>
              </a:rPr>
              <a:t>In the ice, the water molecules (H2O) have oxygen atoms of different isotopes.  The ratio of the amount of one oxygen isotope to another oxygen isotope is used as a proxy for temperature.  Scientists can measure the isotope ratio of the ice to determine the past temperature.  </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Pollen and dust particles are used to infer more about the conditions at that time.</a:t>
            </a:r>
          </a:p>
          <a:p>
            <a:pPr eaLnBrk="1" hangingPunct="1">
              <a:spcBef>
                <a:spcPct val="0"/>
              </a:spcBef>
            </a:pP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There are gas bubbles trapped in the ice also.  This gas can be analyzed to determine the amount of greenhouse gases that were in the atmosphere long ago.  This is how scientists can measure the amount of carbon dioxide in the atmosphere.  </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The ice cores can be taken from thousands of feet deep, but the length of the core depends on the length of the drill bit.  Most drill bits are 4-6 meters long so scientists get extremely long ice cores (over 2000 meters) from increments of 4-6 meters.</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ERGY COVER">
    <p:spTree>
      <p:nvGrpSpPr>
        <p:cNvPr id="1" name=""/>
        <p:cNvGrpSpPr/>
        <p:nvPr/>
      </p:nvGrpSpPr>
      <p:grpSpPr>
        <a:xfrm>
          <a:off x="0" y="0"/>
          <a:ext cx="0" cy="0"/>
          <a:chOff x="0" y="0"/>
          <a:chExt cx="0" cy="0"/>
        </a:xfrm>
      </p:grpSpPr>
      <p:pic>
        <p:nvPicPr>
          <p:cNvPr id="3" name="Picture 2" descr="CLIMAT-pptcover.png"/>
          <p:cNvPicPr>
            <a:picLocks noChangeAspect="1"/>
          </p:cNvPicPr>
          <p:nvPr userDrawn="1"/>
        </p:nvPicPr>
        <p:blipFill>
          <a:blip r:embed="rId2"/>
          <a:stretch>
            <a:fillRect/>
          </a:stretch>
        </p:blipFill>
        <p:spPr>
          <a:xfrm>
            <a:off x="0" y="-16938"/>
            <a:ext cx="9144001"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976630"/>
            <a:ext cx="8229600" cy="5157470"/>
          </a:xfrm>
        </p:spPr>
        <p:txBody>
          <a:bodyPr/>
          <a:lstStyle>
            <a:lvl5pPr>
              <a:defRPr>
                <a:solidFill>
                  <a:srgbClr val="000000"/>
                </a:solidFill>
              </a:defRPr>
            </a:lvl5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userDrawn="1"/>
        </p:nvSpPr>
        <p:spPr>
          <a:xfrm>
            <a:off x="1308734" y="184069"/>
            <a:ext cx="3121367" cy="369332"/>
          </a:xfrm>
          <a:prstGeom prst="rect">
            <a:avLst/>
          </a:prstGeom>
          <a:noFill/>
        </p:spPr>
        <p:txBody>
          <a:bodyPr wrap="none" rtlCol="0">
            <a:spAutoFit/>
          </a:bodyPr>
          <a:lstStyle/>
          <a:p>
            <a:r>
              <a:rPr lang="en-US" dirty="0" smtClean="0">
                <a:solidFill>
                  <a:schemeClr val="bg1"/>
                </a:solidFill>
              </a:rPr>
              <a:t>A Storied</a:t>
            </a:r>
            <a:r>
              <a:rPr lang="en-US" baseline="0" dirty="0" smtClean="0">
                <a:solidFill>
                  <a:schemeClr val="bg1"/>
                </a:solidFill>
              </a:rPr>
              <a:t> Life</a:t>
            </a:r>
            <a:r>
              <a:rPr lang="en-US" dirty="0" smtClean="0">
                <a:solidFill>
                  <a:schemeClr val="bg1"/>
                </a:solidFill>
              </a:rPr>
              <a:t> and Human Traits</a:t>
            </a:r>
            <a:endParaRPr lang="en-US"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END Page">
    <p:spTree>
      <p:nvGrpSpPr>
        <p:cNvPr id="1" name=""/>
        <p:cNvGrpSpPr/>
        <p:nvPr/>
      </p:nvGrpSpPr>
      <p:grpSpPr>
        <a:xfrm>
          <a:off x="0" y="0"/>
          <a:ext cx="0" cy="0"/>
          <a:chOff x="0" y="0"/>
          <a:chExt cx="0" cy="0"/>
        </a:xfrm>
      </p:grpSpPr>
      <p:pic>
        <p:nvPicPr>
          <p:cNvPr id="4" name="Picture 3" descr="Climate Change_Adden.png"/>
          <p:cNvPicPr>
            <a:picLocks noChangeAspect="1"/>
          </p:cNvPicPr>
          <p:nvPr userDrawn="1"/>
        </p:nvPicPr>
        <p:blipFill>
          <a:blip r:embed="rId2"/>
          <a:stretch>
            <a:fillRect/>
          </a:stretch>
        </p:blipFill>
        <p:spPr>
          <a:xfrm>
            <a:off x="0" y="41274"/>
            <a:ext cx="9140826" cy="6804026"/>
          </a:xfrm>
          <a:prstGeom prst="rect">
            <a:avLst/>
          </a:prstGeom>
        </p:spPr>
      </p:pic>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END Page">
    <p:spTree>
      <p:nvGrpSpPr>
        <p:cNvPr id="1" name=""/>
        <p:cNvGrpSpPr/>
        <p:nvPr/>
      </p:nvGrpSpPr>
      <p:grpSpPr>
        <a:xfrm>
          <a:off x="0" y="0"/>
          <a:ext cx="0" cy="0"/>
          <a:chOff x="0" y="0"/>
          <a:chExt cx="0" cy="0"/>
        </a:xfrm>
      </p:grpSpPr>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pic>
        <p:nvPicPr>
          <p:cNvPr id="7" name="Picture 6" descr="Climate Change_Task3.png"/>
          <p:cNvPicPr>
            <a:picLocks noChangeAspect="1"/>
          </p:cNvPicPr>
          <p:nvPr userDrawn="1"/>
        </p:nvPicPr>
        <p:blipFill>
          <a:blip r:embed="rId2"/>
          <a:stretch>
            <a:fillRect/>
          </a:stretch>
        </p:blipFill>
        <p:spPr>
          <a:xfrm>
            <a:off x="0" y="0"/>
            <a:ext cx="9144000" cy="6794500"/>
          </a:xfrm>
          <a:prstGeom prst="rect">
            <a:avLst/>
          </a:prstGeom>
        </p:spPr>
      </p:pic>
      <p:sp>
        <p:nvSpPr>
          <p:cNvPr id="8" name="TextBox 7"/>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Effect of Climate Change</a:t>
            </a:r>
            <a:r>
              <a:rPr lang="en-US" sz="2200" baseline="0" dirty="0" smtClean="0">
                <a:solidFill>
                  <a:srgbClr val="FFFFFF"/>
                </a:solidFill>
              </a:rPr>
              <a:t> on Humans and the Environment</a:t>
            </a:r>
            <a:endParaRPr lang="en-US" sz="2200"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END Page">
    <p:spTree>
      <p:nvGrpSpPr>
        <p:cNvPr id="1" name=""/>
        <p:cNvGrpSpPr/>
        <p:nvPr/>
      </p:nvGrpSpPr>
      <p:grpSpPr>
        <a:xfrm>
          <a:off x="0" y="0"/>
          <a:ext cx="0" cy="0"/>
          <a:chOff x="0" y="0"/>
          <a:chExt cx="0" cy="0"/>
        </a:xfrm>
      </p:grpSpPr>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sp>
        <p:nvSpPr>
          <p:cNvPr id="8" name="TextBox 7"/>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Effect of Climate Change</a:t>
            </a:r>
            <a:r>
              <a:rPr lang="en-US" sz="2200" baseline="0" dirty="0" smtClean="0">
                <a:solidFill>
                  <a:srgbClr val="FFFFFF"/>
                </a:solidFill>
              </a:rPr>
              <a:t> on Humans and the Environment</a:t>
            </a:r>
            <a:endParaRPr lang="en-US" sz="2200" dirty="0">
              <a:solidFill>
                <a:srgbClr val="FFFFFF"/>
              </a:solidFill>
            </a:endParaRPr>
          </a:p>
        </p:txBody>
      </p:sp>
      <p:pic>
        <p:nvPicPr>
          <p:cNvPr id="9" name="Picture 8" descr="Climate Change_Task2.png"/>
          <p:cNvPicPr>
            <a:picLocks noChangeAspect="1"/>
          </p:cNvPicPr>
          <p:nvPr userDrawn="1"/>
        </p:nvPicPr>
        <p:blipFill>
          <a:blip r:embed="rId2"/>
          <a:stretch>
            <a:fillRect/>
          </a:stretch>
        </p:blipFill>
        <p:spPr>
          <a:xfrm>
            <a:off x="0" y="-9525"/>
            <a:ext cx="9144000" cy="6804025"/>
          </a:xfrm>
          <a:prstGeom prst="rect">
            <a:avLst/>
          </a:prstGeom>
        </p:spPr>
      </p:pic>
      <p:sp>
        <p:nvSpPr>
          <p:cNvPr id="10" name="TextBox 9"/>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What Is Causing Climate Change,</a:t>
            </a:r>
            <a:r>
              <a:rPr lang="en-US" sz="2200" baseline="0" dirty="0" smtClean="0">
                <a:solidFill>
                  <a:srgbClr val="FFFFFF"/>
                </a:solidFill>
              </a:rPr>
              <a:t> and How Do We Know?</a:t>
            </a:r>
            <a:endParaRPr lang="en-US" sz="2200"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END Page">
    <p:spTree>
      <p:nvGrpSpPr>
        <p:cNvPr id="1" name=""/>
        <p:cNvGrpSpPr/>
        <p:nvPr/>
      </p:nvGrpSpPr>
      <p:grpSpPr>
        <a:xfrm>
          <a:off x="0" y="0"/>
          <a:ext cx="0" cy="0"/>
          <a:chOff x="0" y="0"/>
          <a:chExt cx="0" cy="0"/>
        </a:xfrm>
      </p:grpSpPr>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sp>
        <p:nvSpPr>
          <p:cNvPr id="8" name="TextBox 7"/>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Effect of Climate Change</a:t>
            </a:r>
            <a:r>
              <a:rPr lang="en-US" sz="2200" baseline="0" dirty="0" smtClean="0">
                <a:solidFill>
                  <a:srgbClr val="FFFFFF"/>
                </a:solidFill>
              </a:rPr>
              <a:t> on Humans and the Environment</a:t>
            </a:r>
            <a:endParaRPr lang="en-US" sz="2200" dirty="0">
              <a:solidFill>
                <a:srgbClr val="FFFFFF"/>
              </a:solidFill>
            </a:endParaRPr>
          </a:p>
        </p:txBody>
      </p:sp>
      <p:sp>
        <p:nvSpPr>
          <p:cNvPr id="10" name="TextBox 9"/>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What Is Causing Climate Change,</a:t>
            </a:r>
            <a:r>
              <a:rPr lang="en-US" sz="2200" baseline="0" dirty="0" smtClean="0">
                <a:solidFill>
                  <a:srgbClr val="FFFFFF"/>
                </a:solidFill>
              </a:rPr>
              <a:t> and How Do We Know?</a:t>
            </a:r>
            <a:endParaRPr lang="en-US" sz="2200" dirty="0">
              <a:solidFill>
                <a:srgbClr val="FFFFFF"/>
              </a:solidFill>
            </a:endParaRPr>
          </a:p>
        </p:txBody>
      </p:sp>
      <p:pic>
        <p:nvPicPr>
          <p:cNvPr id="7" name="Picture 6" descr="CLIMAT-titleslide2.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2331" y="31395"/>
            <a:ext cx="9245601" cy="6773687"/>
          </a:xfrm>
          <a:prstGeom prst="rect">
            <a:avLst/>
          </a:prstGeom>
        </p:spPr>
      </p:pic>
      <p:sp>
        <p:nvSpPr>
          <p:cNvPr id="11" name="TextBox 10"/>
          <p:cNvSpPr txBox="1"/>
          <p:nvPr userDrawn="1"/>
        </p:nvSpPr>
        <p:spPr>
          <a:xfrm>
            <a:off x="-1498600" y="4419600"/>
            <a:ext cx="184666" cy="369332"/>
          </a:xfrm>
          <a:prstGeom prst="rect">
            <a:avLst/>
          </a:prstGeom>
          <a:noFill/>
        </p:spPr>
        <p:txBody>
          <a:bodyPr wrap="none" rtlCol="0">
            <a:spAutoFit/>
          </a:bodyPr>
          <a:lstStyle/>
          <a:p>
            <a:endParaRPr lang="en-US" dirty="0"/>
          </a:p>
        </p:txBody>
      </p:sp>
      <p:sp>
        <p:nvSpPr>
          <p:cNvPr id="12" name="TextBox 11"/>
          <p:cNvSpPr txBox="1"/>
          <p:nvPr userDrawn="1"/>
        </p:nvSpPr>
        <p:spPr>
          <a:xfrm>
            <a:off x="241300" y="1663700"/>
            <a:ext cx="2562120" cy="903239"/>
          </a:xfrm>
          <a:prstGeom prst="rect">
            <a:avLst/>
          </a:prstGeom>
          <a:noFill/>
        </p:spPr>
        <p:txBody>
          <a:bodyPr wrap="none" rtlCol="0">
            <a:spAutoFit/>
          </a:bodyPr>
          <a:lstStyle/>
          <a:p>
            <a:pPr>
              <a:lnSpc>
                <a:spcPts val="3060"/>
              </a:lnSpc>
              <a:spcAft>
                <a:spcPts val="0"/>
              </a:spcAft>
            </a:pPr>
            <a:r>
              <a:rPr lang="en-US" sz="3200" dirty="0" smtClean="0">
                <a:solidFill>
                  <a:schemeClr val="bg1"/>
                </a:solidFill>
                <a:latin typeface="Calibri"/>
                <a:cs typeface="Calibri"/>
              </a:rPr>
              <a:t>Part IV: </a:t>
            </a:r>
          </a:p>
          <a:p>
            <a:pPr>
              <a:lnSpc>
                <a:spcPts val="3060"/>
              </a:lnSpc>
              <a:spcAft>
                <a:spcPts val="0"/>
              </a:spcAft>
            </a:pPr>
            <a:r>
              <a:rPr lang="en-US" sz="3200" dirty="0" smtClean="0">
                <a:solidFill>
                  <a:schemeClr val="bg1"/>
                </a:solidFill>
                <a:latin typeface="Calibri"/>
                <a:cs typeface="Calibri"/>
              </a:rPr>
              <a:t>The Argument</a:t>
            </a:r>
            <a:endParaRPr lang="en-US" sz="3200" dirty="0">
              <a:solidFill>
                <a:schemeClr val="bg1"/>
              </a:solidFill>
              <a:latin typeface="Calibri"/>
              <a:cs typeface="Calibri"/>
            </a:endParaRPr>
          </a:p>
        </p:txBody>
      </p:sp>
      <p:sp>
        <p:nvSpPr>
          <p:cNvPr id="13" name="TextBox 12"/>
          <p:cNvSpPr txBox="1"/>
          <p:nvPr userDrawn="1"/>
        </p:nvSpPr>
        <p:spPr>
          <a:xfrm>
            <a:off x="4533900" y="135255"/>
            <a:ext cx="4546600" cy="718145"/>
          </a:xfrm>
          <a:prstGeom prst="rect">
            <a:avLst/>
          </a:prstGeom>
          <a:noFill/>
        </p:spPr>
        <p:txBody>
          <a:bodyPr wrap="square">
            <a:spAutoFit/>
          </a:bodyPr>
          <a:lstStyle/>
          <a:p>
            <a:pPr>
              <a:lnSpc>
                <a:spcPts val="2380"/>
              </a:lnSpc>
            </a:pPr>
            <a:r>
              <a:rPr lang="en-US" sz="2400" b="0" kern="1200" dirty="0" smtClean="0">
                <a:solidFill>
                  <a:srgbClr val="FFFFFF"/>
                </a:solidFill>
                <a:latin typeface="Calibri"/>
                <a:ea typeface="ＭＳ Ｐゴシック" pitchFamily="4" charset="-128"/>
                <a:cs typeface="Calibri"/>
              </a:rPr>
              <a:t>What Is Causing Climate Change, and How Do We Know?</a:t>
            </a:r>
            <a:endParaRPr lang="en-US" sz="2400" b="0" kern="1200" dirty="0">
              <a:solidFill>
                <a:srgbClr val="FFFFFF"/>
              </a:solidFill>
              <a:latin typeface="Calibri"/>
              <a:ea typeface="ＭＳ Ｐゴシック" pitchFamily="4" charset="-128"/>
              <a:cs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END Page">
    <p:spTree>
      <p:nvGrpSpPr>
        <p:cNvPr id="1" name=""/>
        <p:cNvGrpSpPr/>
        <p:nvPr/>
      </p:nvGrpSpPr>
      <p:grpSpPr>
        <a:xfrm>
          <a:off x="0" y="0"/>
          <a:ext cx="0" cy="0"/>
          <a:chOff x="0" y="0"/>
          <a:chExt cx="0" cy="0"/>
        </a:xfrm>
      </p:grpSpPr>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sp>
        <p:nvSpPr>
          <p:cNvPr id="8" name="TextBox 7"/>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Effect of Climate Change</a:t>
            </a:r>
            <a:r>
              <a:rPr lang="en-US" sz="2200" baseline="0" dirty="0" smtClean="0">
                <a:solidFill>
                  <a:srgbClr val="FFFFFF"/>
                </a:solidFill>
              </a:rPr>
              <a:t> on Humans and the Environment</a:t>
            </a:r>
            <a:endParaRPr lang="en-US" sz="2200" dirty="0">
              <a:solidFill>
                <a:srgbClr val="FFFFFF"/>
              </a:solidFill>
            </a:endParaRPr>
          </a:p>
        </p:txBody>
      </p:sp>
      <p:sp>
        <p:nvSpPr>
          <p:cNvPr id="10" name="TextBox 9"/>
          <p:cNvSpPr txBox="1"/>
          <p:nvPr userDrawn="1"/>
        </p:nvSpPr>
        <p:spPr>
          <a:xfrm>
            <a:off x="1333500" y="150455"/>
            <a:ext cx="7581900" cy="430887"/>
          </a:xfrm>
          <a:prstGeom prst="rect">
            <a:avLst/>
          </a:prstGeom>
          <a:noFill/>
        </p:spPr>
        <p:txBody>
          <a:bodyPr wrap="square" rtlCol="0">
            <a:spAutoFit/>
          </a:bodyPr>
          <a:lstStyle/>
          <a:p>
            <a:r>
              <a:rPr lang="en-US" sz="2200" dirty="0" smtClean="0">
                <a:solidFill>
                  <a:srgbClr val="FFFFFF"/>
                </a:solidFill>
              </a:rPr>
              <a:t>What Is Causing Climate Change,</a:t>
            </a:r>
            <a:r>
              <a:rPr lang="en-US" sz="2200" baseline="0" dirty="0" smtClean="0">
                <a:solidFill>
                  <a:srgbClr val="FFFFFF"/>
                </a:solidFill>
              </a:rPr>
              <a:t> and How Do We Know?</a:t>
            </a:r>
            <a:endParaRPr lang="en-US" sz="2200" dirty="0">
              <a:solidFill>
                <a:srgbClr val="FFFFFF"/>
              </a:solidFill>
            </a:endParaRPr>
          </a:p>
        </p:txBody>
      </p:sp>
      <p:pic>
        <p:nvPicPr>
          <p:cNvPr id="7" name="Picture 6" descr="CLIMAT-titleslide2.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2331" y="31395"/>
            <a:ext cx="9245601" cy="6773687"/>
          </a:xfrm>
          <a:prstGeom prst="rect">
            <a:avLst/>
          </a:prstGeom>
        </p:spPr>
      </p:pic>
      <p:sp>
        <p:nvSpPr>
          <p:cNvPr id="11" name="TextBox 10"/>
          <p:cNvSpPr txBox="1"/>
          <p:nvPr userDrawn="1"/>
        </p:nvSpPr>
        <p:spPr>
          <a:xfrm>
            <a:off x="-1498600" y="4419600"/>
            <a:ext cx="184666" cy="369332"/>
          </a:xfrm>
          <a:prstGeom prst="rect">
            <a:avLst/>
          </a:prstGeom>
          <a:noFill/>
        </p:spPr>
        <p:txBody>
          <a:bodyPr wrap="none" rtlCol="0">
            <a:spAutoFit/>
          </a:bodyPr>
          <a:lstStyle/>
          <a:p>
            <a:endParaRPr lang="en-US" dirty="0"/>
          </a:p>
        </p:txBody>
      </p:sp>
      <p:sp>
        <p:nvSpPr>
          <p:cNvPr id="12" name="TextBox 11"/>
          <p:cNvSpPr txBox="1"/>
          <p:nvPr userDrawn="1"/>
        </p:nvSpPr>
        <p:spPr>
          <a:xfrm>
            <a:off x="241300" y="1663700"/>
            <a:ext cx="2473955" cy="903239"/>
          </a:xfrm>
          <a:prstGeom prst="rect">
            <a:avLst/>
          </a:prstGeom>
          <a:noFill/>
        </p:spPr>
        <p:txBody>
          <a:bodyPr wrap="none" rtlCol="0">
            <a:spAutoFit/>
          </a:bodyPr>
          <a:lstStyle/>
          <a:p>
            <a:pPr>
              <a:lnSpc>
                <a:spcPts val="3060"/>
              </a:lnSpc>
              <a:spcAft>
                <a:spcPts val="0"/>
              </a:spcAft>
            </a:pPr>
            <a:r>
              <a:rPr lang="en-US" sz="3200" dirty="0" smtClean="0">
                <a:solidFill>
                  <a:schemeClr val="bg1"/>
                </a:solidFill>
                <a:latin typeface="Calibri"/>
                <a:cs typeface="Calibri"/>
              </a:rPr>
              <a:t>Slide Versions</a:t>
            </a:r>
          </a:p>
          <a:p>
            <a:pPr>
              <a:lnSpc>
                <a:spcPts val="3060"/>
              </a:lnSpc>
              <a:spcAft>
                <a:spcPts val="0"/>
              </a:spcAft>
            </a:pPr>
            <a:r>
              <a:rPr lang="en-US" sz="3200" dirty="0" smtClean="0">
                <a:solidFill>
                  <a:schemeClr val="bg1"/>
                </a:solidFill>
                <a:latin typeface="Calibri"/>
                <a:cs typeface="Calibri"/>
              </a:rPr>
              <a:t>Of Evidence</a:t>
            </a:r>
            <a:endParaRPr lang="en-US" sz="3200" dirty="0">
              <a:solidFill>
                <a:schemeClr val="bg1"/>
              </a:solidFill>
              <a:latin typeface="Calibri"/>
              <a:cs typeface="Calibri"/>
            </a:endParaRPr>
          </a:p>
        </p:txBody>
      </p:sp>
      <p:sp>
        <p:nvSpPr>
          <p:cNvPr id="13" name="TextBox 12"/>
          <p:cNvSpPr txBox="1"/>
          <p:nvPr userDrawn="1"/>
        </p:nvSpPr>
        <p:spPr>
          <a:xfrm>
            <a:off x="4533900" y="135255"/>
            <a:ext cx="4546600" cy="718145"/>
          </a:xfrm>
          <a:prstGeom prst="rect">
            <a:avLst/>
          </a:prstGeom>
          <a:noFill/>
        </p:spPr>
        <p:txBody>
          <a:bodyPr wrap="square">
            <a:spAutoFit/>
          </a:bodyPr>
          <a:lstStyle/>
          <a:p>
            <a:pPr>
              <a:lnSpc>
                <a:spcPts val="2380"/>
              </a:lnSpc>
            </a:pPr>
            <a:r>
              <a:rPr lang="en-US" sz="2400" b="0" kern="1200" dirty="0" smtClean="0">
                <a:solidFill>
                  <a:srgbClr val="FFFFFF"/>
                </a:solidFill>
                <a:latin typeface="Calibri"/>
                <a:ea typeface="ＭＳ Ｐゴシック" pitchFamily="4" charset="-128"/>
                <a:cs typeface="Calibri"/>
              </a:rPr>
              <a:t>What Is Causing Climate Change, and How Do We Know?</a:t>
            </a:r>
            <a:endParaRPr lang="en-US" sz="2400" b="0" kern="1200" dirty="0">
              <a:solidFill>
                <a:srgbClr val="FFFFFF"/>
              </a:solidFill>
              <a:latin typeface="Calibri"/>
              <a:ea typeface="ＭＳ Ｐゴシック" pitchFamily="4" charset="-128"/>
              <a:cs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60" r:id="rId5"/>
    <p:sldLayoutId id="2147483661" r:id="rId6"/>
    <p:sldLayoutId id="2147483662" r:id="rId7"/>
  </p:sldLayoutIdLst>
  <p:hf hdr="0" ftr="0" dt="0"/>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None/>
        <a:defRPr sz="3200" b="1" kern="1200">
          <a:solidFill>
            <a:srgbClr val="CC0033"/>
          </a:solidFill>
          <a:latin typeface="+mn-lt"/>
          <a:ea typeface="+mn-ea"/>
          <a:cs typeface="+mn-cs"/>
        </a:defRPr>
      </a:lvl1pPr>
      <a:lvl2pPr marL="971550" indent="-514350" algn="l" defTabSz="457200" rtl="0" eaLnBrk="1" latinLnBrk="0" hangingPunct="1">
        <a:spcBef>
          <a:spcPct val="20000"/>
        </a:spcBef>
        <a:buFont typeface="Arial"/>
        <a:buNone/>
        <a:defRPr sz="2800" kern="1200">
          <a:solidFill>
            <a:srgbClr val="000000"/>
          </a:solidFill>
          <a:latin typeface="+mn-lt"/>
          <a:ea typeface="+mn-ea"/>
          <a:cs typeface="+mn-cs"/>
        </a:defRPr>
      </a:lvl2pPr>
      <a:lvl3pPr marL="1143000" indent="-228600" algn="l" defTabSz="457200" rtl="0" eaLnBrk="1" latinLnBrk="0" hangingPunct="1">
        <a:spcBef>
          <a:spcPct val="20000"/>
        </a:spcBef>
        <a:buClr>
          <a:srgbClr val="000000"/>
        </a:buClr>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Clr>
          <a:srgbClr val="000000"/>
        </a:buClr>
        <a:buFont typeface="Lucida Grande"/>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d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27.png"/><Relationship Id="rId5" Type="http://schemas.openxmlformats.org/officeDocument/2006/relationships/diagramQuickStyle" Target="../diagrams/quickStyle3.xml"/><Relationship Id="rId10" Type="http://schemas.openxmlformats.org/officeDocument/2006/relationships/image" Target="../media/image29.pdf"/><Relationship Id="rId4" Type="http://schemas.openxmlformats.org/officeDocument/2006/relationships/diagramLayout" Target="../diagrams/layout3.xml"/><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earththeoperatorsmanual.com/segment/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90500" y="889000"/>
            <a:ext cx="2679700" cy="5157470"/>
          </a:xfrm>
          <a:prstGeom prst="rect">
            <a:avLst/>
          </a:prstGeom>
        </p:spPr>
        <p:txBody>
          <a:bodyPr vert="horz" lIns="91440" tIns="45720" rIns="91440" bIns="45720" rtlCol="0">
            <a:normAutofit fontScale="92500" lnSpcReduction="10000"/>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Ice Cores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Drilling into glacial ice allows scientists to see back in time.</a:t>
            </a:r>
          </a:p>
          <a:p>
            <a:pPr marL="274320" indent="-274320">
              <a:buFont typeface="Arial"/>
              <a:buChar char="•"/>
            </a:pPr>
            <a:endParaRPr lang="en-US" sz="2800" dirty="0" smtClean="0">
              <a:solidFill>
                <a:srgbClr val="000000"/>
              </a:solidFill>
              <a:latin typeface="Calibri" charset="0"/>
              <a:ea typeface="ＭＳ Ｐゴシック" charset="0"/>
              <a:cs typeface="ＭＳ Ｐゴシック" charset="0"/>
            </a:endParaRPr>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Each winter new snow fall packs on top of previous snow.  This creates a new band each year.</a:t>
            </a:r>
            <a:endParaRPr lang="en-US" sz="2800" dirty="0">
              <a:solidFill>
                <a:srgbClr val="000000"/>
              </a:solidFill>
              <a:latin typeface="Calibri" charset="0"/>
              <a:ea typeface="ＭＳ Ｐゴシック" charset="0"/>
              <a:cs typeface="ＭＳ Ｐゴシック" charset="0"/>
            </a:endParaRPr>
          </a:p>
        </p:txBody>
      </p:sp>
      <p:pic>
        <p:nvPicPr>
          <p:cNvPr id="4" name="Picture 3" descr="CC_Task2_slide10.png"/>
          <p:cNvPicPr>
            <a:picLocks noChangeAspect="1"/>
          </p:cNvPicPr>
          <p:nvPr/>
        </p:nvPicPr>
        <p:blipFill>
          <a:blip r:embed="rId2"/>
          <a:stretch>
            <a:fillRect/>
          </a:stretch>
        </p:blipFill>
        <p:spPr>
          <a:xfrm>
            <a:off x="3065463" y="814915"/>
            <a:ext cx="6010275" cy="5448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90500" y="889000"/>
            <a:ext cx="87630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Dating Ice Cores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2000" dirty="0" smtClean="0"/>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Ice cores are like tree rings.</a:t>
            </a:r>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Summer ice appears light.</a:t>
            </a:r>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Winter ice appears dark.</a:t>
            </a:r>
          </a:p>
          <a:p>
            <a:pPr marL="274320" indent="-274320">
              <a:buFont typeface="Arial"/>
              <a:buChar char="•"/>
            </a:pPr>
            <a:r>
              <a:rPr lang="en-US" sz="2800" dirty="0" smtClean="0">
                <a:solidFill>
                  <a:srgbClr val="000000"/>
                </a:solidFill>
                <a:latin typeface="Calibri" charset="0"/>
                <a:ea typeface="ＭＳ Ｐゴシック" charset="0"/>
                <a:cs typeface="ＭＳ Ｐゴシック" charset="0"/>
              </a:rPr>
              <a:t>How many years do you see?</a:t>
            </a:r>
            <a:endParaRPr lang="en-US" sz="2800" dirty="0">
              <a:solidFill>
                <a:srgbClr val="000000"/>
              </a:solidFill>
              <a:latin typeface="Calibri" charset="0"/>
              <a:ea typeface="ＭＳ Ｐゴシック" charset="0"/>
              <a:cs typeface="ＭＳ Ｐゴシック" charset="0"/>
            </a:endParaRPr>
          </a:p>
        </p:txBody>
      </p:sp>
      <p:pic>
        <p:nvPicPr>
          <p:cNvPr id="5" name="Picture 4" descr="CC_Task2_icewood.png"/>
          <p:cNvPicPr>
            <a:picLocks noChangeAspect="1"/>
          </p:cNvPicPr>
          <p:nvPr/>
        </p:nvPicPr>
        <p:blipFill>
          <a:blip r:embed="rId3"/>
          <a:stretch>
            <a:fillRect/>
          </a:stretch>
        </p:blipFill>
        <p:spPr>
          <a:xfrm>
            <a:off x="450850" y="1847850"/>
            <a:ext cx="8210550" cy="1734202"/>
          </a:xfrm>
          <a:prstGeom prst="rect">
            <a:avLst/>
          </a:prstGeom>
        </p:spPr>
      </p:pic>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7" name="TextBox 6"/>
          <p:cNvSpPr txBox="1"/>
          <p:nvPr/>
        </p:nvSpPr>
        <p:spPr>
          <a:xfrm>
            <a:off x="5814598" y="3526331"/>
            <a:ext cx="2897602" cy="230832"/>
          </a:xfrm>
          <a:prstGeom prst="rect">
            <a:avLst/>
          </a:prstGeom>
          <a:noFill/>
        </p:spPr>
        <p:txBody>
          <a:bodyPr wrap="square" rtlCol="0">
            <a:spAutoFit/>
          </a:bodyPr>
          <a:lstStyle/>
          <a:p>
            <a:pPr algn="r"/>
            <a:r>
              <a:rPr lang="en-US" sz="900" dirty="0" smtClean="0">
                <a:solidFill>
                  <a:srgbClr val="000000"/>
                </a:solidFill>
              </a:rPr>
              <a:t>Credit: USGS; National Ice Core Laboratory</a:t>
            </a:r>
            <a:endParaRPr lang="en-US" sz="900"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90500" y="889000"/>
            <a:ext cx="87630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Dating Ice Cores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a:p>
            <a:endParaRPr lang="en-US" sz="2000" dirty="0" smtClean="0">
              <a:solidFill>
                <a:srgbClr val="000000"/>
              </a:solidFill>
              <a:latin typeface="Calibri" charset="0"/>
            </a:endParaRPr>
          </a:p>
          <a:p>
            <a:endParaRPr lang="en-US" sz="2000" dirty="0" smtClean="0">
              <a:solidFill>
                <a:srgbClr val="000000"/>
              </a:solidFill>
              <a:latin typeface="Calibri" charset="0"/>
            </a:endParaRPr>
          </a:p>
          <a:p>
            <a:endParaRPr lang="en-US" sz="2000" dirty="0" smtClean="0">
              <a:solidFill>
                <a:srgbClr val="000000"/>
              </a:solidFill>
              <a:latin typeface="Calibri" charset="0"/>
            </a:endParaRPr>
          </a:p>
          <a:p>
            <a:endParaRPr lang="en-US" sz="2000" dirty="0" smtClean="0">
              <a:solidFill>
                <a:srgbClr val="000000"/>
              </a:solidFill>
              <a:latin typeface="Calibri" charset="0"/>
            </a:endParaRPr>
          </a:p>
          <a:p>
            <a:r>
              <a:rPr lang="en-US" sz="2800" dirty="0" smtClean="0">
                <a:solidFill>
                  <a:srgbClr val="000000"/>
                </a:solidFill>
                <a:latin typeface="Calibri" charset="0"/>
              </a:rPr>
              <a:t>This ice core shows 12 years.</a:t>
            </a:r>
            <a:endParaRPr lang="en-US" sz="2800" dirty="0">
              <a:solidFill>
                <a:srgbClr val="000000"/>
              </a:solidFill>
              <a:latin typeface="Calibri" charset="0"/>
            </a:endParaRPr>
          </a:p>
        </p:txBody>
      </p:sp>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7" name="TextBox 6"/>
          <p:cNvSpPr txBox="1"/>
          <p:nvPr/>
        </p:nvSpPr>
        <p:spPr>
          <a:xfrm>
            <a:off x="5054600" y="6075759"/>
            <a:ext cx="4089400" cy="230832"/>
          </a:xfrm>
          <a:prstGeom prst="rect">
            <a:avLst/>
          </a:prstGeom>
          <a:noFill/>
        </p:spPr>
        <p:txBody>
          <a:bodyPr wrap="square" rtlCol="0">
            <a:spAutoFit/>
          </a:bodyPr>
          <a:lstStyle/>
          <a:p>
            <a:pPr algn="r"/>
            <a:r>
              <a:rPr lang="en-US" sz="900" dirty="0" smtClean="0">
                <a:solidFill>
                  <a:srgbClr val="000000"/>
                </a:solidFill>
              </a:rPr>
              <a:t>Credit: Anthony Gow; USACE, Cold Regions Research and Engineering Lab</a:t>
            </a:r>
            <a:endParaRPr lang="en-US" sz="900" dirty="0">
              <a:solidFill>
                <a:srgbClr val="000000"/>
              </a:solidFill>
            </a:endParaRPr>
          </a:p>
        </p:txBody>
      </p:sp>
      <p:pic>
        <p:nvPicPr>
          <p:cNvPr id="10" name="Picture 9" descr="core13.png"/>
          <p:cNvPicPr>
            <a:picLocks noChangeAspect="1"/>
          </p:cNvPicPr>
          <p:nvPr/>
        </p:nvPicPr>
        <p:blipFill>
          <a:blip r:embed="rId2"/>
          <a:stretch>
            <a:fillRect/>
          </a:stretch>
        </p:blipFill>
        <p:spPr>
          <a:xfrm>
            <a:off x="403225" y="1622425"/>
            <a:ext cx="8347076" cy="38908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pic>
        <p:nvPicPr>
          <p:cNvPr id="12" name="Picture 11" descr="CC_Task2_slide12.png"/>
          <p:cNvPicPr>
            <a:picLocks noChangeAspect="1"/>
          </p:cNvPicPr>
          <p:nvPr/>
        </p:nvPicPr>
        <p:blipFill>
          <a:blip r:embed="rId3"/>
          <a:srcRect l="497" t="34582" r="497"/>
          <a:stretch>
            <a:fillRect/>
          </a:stretch>
        </p:blipFill>
        <p:spPr>
          <a:xfrm>
            <a:off x="45425" y="3560813"/>
            <a:ext cx="9053169" cy="2747912"/>
          </a:xfrm>
          <a:prstGeom prst="rect">
            <a:avLst/>
          </a:prstGeom>
        </p:spPr>
      </p:pic>
      <p:sp>
        <p:nvSpPr>
          <p:cNvPr id="13" name="Content Placeholder 1"/>
          <p:cNvSpPr txBox="1">
            <a:spLocks/>
          </p:cNvSpPr>
          <p:nvPr/>
        </p:nvSpPr>
        <p:spPr>
          <a:xfrm>
            <a:off x="190500" y="889000"/>
            <a:ext cx="8953500" cy="2527300"/>
          </a:xfrm>
          <a:prstGeom prst="rect">
            <a:avLst/>
          </a:prstGeom>
        </p:spPr>
        <p:txBody>
          <a:bodyPr vert="horz" lIns="91440" tIns="45720" rIns="91440" bIns="45720" rtlCol="0">
            <a:normAutofit lnSpcReduction="10000"/>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Air Bubbles</a:t>
            </a:r>
          </a:p>
          <a:p>
            <a:pPr marL="365760" indent="-365760">
              <a:spcBef>
                <a:spcPts val="1200"/>
              </a:spcBef>
              <a:buFont typeface="Arial"/>
              <a:buChar char="•"/>
            </a:pPr>
            <a:r>
              <a:rPr lang="en-US" sz="2800" dirty="0" smtClean="0">
                <a:solidFill>
                  <a:srgbClr val="000000"/>
                </a:solidFill>
                <a:latin typeface="Calibri" charset="0"/>
              </a:rPr>
              <a:t>Air bubbles in the ice trap pollen and the atmosphere, which is made of gases.</a:t>
            </a:r>
          </a:p>
          <a:p>
            <a:pPr marL="365760" indent="-365760">
              <a:spcBef>
                <a:spcPts val="1200"/>
              </a:spcBef>
              <a:buFont typeface="Arial"/>
              <a:buChar char="•"/>
            </a:pPr>
            <a:r>
              <a:rPr lang="en-US" sz="2800" dirty="0" smtClean="0">
                <a:solidFill>
                  <a:srgbClr val="000000"/>
                </a:solidFill>
                <a:latin typeface="Calibri" charset="0"/>
              </a:rPr>
              <a:t>These bubbles help scientists know what the climate was like thousands of years ago.</a:t>
            </a:r>
            <a:endParaRPr lang="en-US" sz="2800" dirty="0">
              <a:solidFill>
                <a:srgbClr val="000000"/>
              </a:solidFill>
              <a:latin typeface="Calibri"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13" name="Content Placeholder 1"/>
          <p:cNvSpPr txBox="1">
            <a:spLocks/>
          </p:cNvSpPr>
          <p:nvPr/>
        </p:nvSpPr>
        <p:spPr>
          <a:xfrm>
            <a:off x="190500" y="889000"/>
            <a:ext cx="3508832" cy="53086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The Vostok Ice Core</a:t>
            </a:r>
          </a:p>
          <a:p>
            <a:pPr marL="365760" indent="-365760">
              <a:spcBef>
                <a:spcPts val="1200"/>
              </a:spcBef>
              <a:buFont typeface="Arial"/>
              <a:buChar char="•"/>
            </a:pPr>
            <a:r>
              <a:rPr lang="en-US" sz="2800" dirty="0" smtClean="0">
                <a:solidFill>
                  <a:srgbClr val="000000"/>
                </a:solidFill>
                <a:latin typeface="Calibri" charset="0"/>
              </a:rPr>
              <a:t>The Vostok Ice Core is a Russian Station near the South Pole.</a:t>
            </a:r>
          </a:p>
          <a:p>
            <a:pPr marL="365760" indent="-365760">
              <a:spcBef>
                <a:spcPts val="1200"/>
              </a:spcBef>
              <a:buFont typeface="Arial"/>
              <a:buChar char="•"/>
            </a:pPr>
            <a:r>
              <a:rPr lang="en-US" sz="2800" dirty="0" smtClean="0">
                <a:solidFill>
                  <a:srgbClr val="000000"/>
                </a:solidFill>
                <a:latin typeface="Calibri" charset="0"/>
              </a:rPr>
              <a:t>The ice cores there have produced climate data for the past 420,000 years!</a:t>
            </a:r>
            <a:endParaRPr lang="en-US" sz="2800" dirty="0">
              <a:solidFill>
                <a:srgbClr val="000000"/>
              </a:solidFill>
              <a:latin typeface="Calibri" charset="0"/>
            </a:endParaRPr>
          </a:p>
        </p:txBody>
      </p:sp>
      <p:pic>
        <p:nvPicPr>
          <p:cNvPr id="5" name="Picture 4" descr="CC_Task2_slide14.png"/>
          <p:cNvPicPr>
            <a:picLocks noChangeAspect="1"/>
          </p:cNvPicPr>
          <p:nvPr/>
        </p:nvPicPr>
        <p:blipFill>
          <a:blip r:embed="rId3"/>
          <a:stretch>
            <a:fillRect/>
          </a:stretch>
        </p:blipFill>
        <p:spPr>
          <a:xfrm>
            <a:off x="3800932" y="787400"/>
            <a:ext cx="5135432" cy="5147389"/>
          </a:xfrm>
          <a:prstGeom prst="rect">
            <a:avLst/>
          </a:prstGeom>
        </p:spPr>
      </p:pic>
      <p:sp>
        <p:nvSpPr>
          <p:cNvPr id="7" name="TextBox 6"/>
          <p:cNvSpPr txBox="1"/>
          <p:nvPr/>
        </p:nvSpPr>
        <p:spPr>
          <a:xfrm>
            <a:off x="3699331" y="5934789"/>
            <a:ext cx="5296268" cy="369332"/>
          </a:xfrm>
          <a:prstGeom prst="rect">
            <a:avLst/>
          </a:prstGeom>
          <a:noFill/>
        </p:spPr>
        <p:txBody>
          <a:bodyPr wrap="square" rtlCol="0">
            <a:spAutoFit/>
          </a:bodyPr>
          <a:lstStyle/>
          <a:p>
            <a:pPr algn="r"/>
            <a:r>
              <a:rPr lang="en-US" sz="900" dirty="0" smtClean="0">
                <a:solidFill>
                  <a:srgbClr val="000000"/>
                </a:solidFill>
              </a:rPr>
              <a:t>Credit: Todd Sowers, LDEO, Columbia University, NY, </a:t>
            </a:r>
          </a:p>
          <a:p>
            <a:pPr algn="r"/>
            <a:r>
              <a:rPr lang="en-US" sz="900" dirty="0" smtClean="0">
                <a:solidFill>
                  <a:srgbClr val="000000"/>
                </a:solidFill>
              </a:rPr>
              <a:t>NOAA Paleoclimatology Program / Dept of Commerce </a:t>
            </a:r>
            <a:endParaRPr lang="en-US" sz="900" dirty="0">
              <a:solidFill>
                <a:srgbClr val="000000"/>
              </a:solidFill>
            </a:endParaRPr>
          </a:p>
        </p:txBody>
      </p:sp>
      <p:sp>
        <p:nvSpPr>
          <p:cNvPr id="8" name="Oval Callout 7"/>
          <p:cNvSpPr/>
          <p:nvPr/>
        </p:nvSpPr>
        <p:spPr>
          <a:xfrm>
            <a:off x="6519333" y="2017986"/>
            <a:ext cx="630766" cy="52201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502399" y="2043387"/>
            <a:ext cx="678403" cy="430887"/>
          </a:xfrm>
          <a:prstGeom prst="rect">
            <a:avLst/>
          </a:prstGeom>
          <a:noFill/>
        </p:spPr>
        <p:txBody>
          <a:bodyPr wrap="none" rtlCol="0">
            <a:spAutoFit/>
          </a:bodyPr>
          <a:lstStyle/>
          <a:p>
            <a:r>
              <a:rPr lang="en-US" sz="1100" dirty="0" smtClean="0">
                <a:solidFill>
                  <a:schemeClr val="bg1"/>
                </a:solidFill>
              </a:rPr>
              <a:t>VOSTOK </a:t>
            </a:r>
          </a:p>
          <a:p>
            <a:r>
              <a:rPr lang="en-US" sz="1100" dirty="0" smtClean="0">
                <a:solidFill>
                  <a:schemeClr val="bg1"/>
                </a:solidFill>
              </a:rPr>
              <a:t>STATION</a:t>
            </a:r>
            <a:endParaRPr lang="en-US" sz="11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13" name="Content Placeholder 1"/>
          <p:cNvSpPr txBox="1">
            <a:spLocks/>
          </p:cNvSpPr>
          <p:nvPr/>
        </p:nvSpPr>
        <p:spPr>
          <a:xfrm>
            <a:off x="190499" y="889000"/>
            <a:ext cx="8805099" cy="504578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Evidence from Graphs</a:t>
            </a:r>
          </a:p>
          <a:p>
            <a:pPr marL="365760" indent="-365760">
              <a:spcBef>
                <a:spcPts val="1200"/>
              </a:spcBef>
              <a:buFont typeface="Arial"/>
              <a:buChar char="•"/>
            </a:pPr>
            <a:r>
              <a:rPr lang="en-US" sz="2800" dirty="0" smtClean="0">
                <a:solidFill>
                  <a:srgbClr val="000000"/>
                </a:solidFill>
                <a:latin typeface="Calibri" charset="0"/>
              </a:rPr>
              <a:t>Examine the graphs and other pieces of evidence.</a:t>
            </a:r>
          </a:p>
          <a:p>
            <a:pPr marL="365760" indent="-365760">
              <a:spcBef>
                <a:spcPts val="1200"/>
              </a:spcBef>
              <a:buFont typeface="Arial"/>
              <a:buChar char="•"/>
            </a:pPr>
            <a:r>
              <a:rPr lang="en-US" sz="2800" dirty="0" smtClean="0">
                <a:solidFill>
                  <a:srgbClr val="000000"/>
                </a:solidFill>
                <a:latin typeface="Calibri" charset="0"/>
              </a:rPr>
              <a:t>Discuss with your group and answer the questions on the Climate Change Evidence Analysis Chart. </a:t>
            </a:r>
          </a:p>
          <a:p>
            <a:pPr marL="731520" indent="-365760">
              <a:spcBef>
                <a:spcPts val="1200"/>
              </a:spcBef>
              <a:buFont typeface="Lucida Grande"/>
              <a:buChar char="–"/>
            </a:pPr>
            <a:r>
              <a:rPr lang="en-US" sz="2400" dirty="0" smtClean="0">
                <a:solidFill>
                  <a:srgbClr val="000000"/>
                </a:solidFill>
                <a:latin typeface="Calibri" charset="0"/>
              </a:rPr>
              <a:t>Decide whether </a:t>
            </a:r>
            <a:br>
              <a:rPr lang="en-US" sz="2400" dirty="0" smtClean="0">
                <a:solidFill>
                  <a:srgbClr val="000000"/>
                </a:solidFill>
                <a:latin typeface="Calibri" charset="0"/>
              </a:rPr>
            </a:br>
            <a:r>
              <a:rPr lang="en-US" sz="2400" dirty="0" smtClean="0">
                <a:solidFill>
                  <a:srgbClr val="000000"/>
                </a:solidFill>
                <a:latin typeface="Calibri" charset="0"/>
              </a:rPr>
              <a:t>each piece of </a:t>
            </a:r>
            <a:br>
              <a:rPr lang="en-US" sz="2400" dirty="0" smtClean="0">
                <a:solidFill>
                  <a:srgbClr val="000000"/>
                </a:solidFill>
                <a:latin typeface="Calibri" charset="0"/>
              </a:rPr>
            </a:br>
            <a:r>
              <a:rPr lang="en-US" sz="2400" dirty="0" smtClean="0">
                <a:solidFill>
                  <a:srgbClr val="000000"/>
                </a:solidFill>
                <a:latin typeface="Calibri" charset="0"/>
              </a:rPr>
              <a:t>evidence supports</a:t>
            </a:r>
            <a:br>
              <a:rPr lang="en-US" sz="2400" dirty="0" smtClean="0">
                <a:solidFill>
                  <a:srgbClr val="000000"/>
                </a:solidFill>
                <a:latin typeface="Calibri" charset="0"/>
              </a:rPr>
            </a:br>
            <a:r>
              <a:rPr lang="en-US" sz="2400" dirty="0" smtClean="0">
                <a:solidFill>
                  <a:srgbClr val="000000"/>
                </a:solidFill>
                <a:latin typeface="Calibri" charset="0"/>
              </a:rPr>
              <a:t>or refutes </a:t>
            </a:r>
            <a:br>
              <a:rPr lang="en-US" sz="2400" dirty="0" smtClean="0">
                <a:solidFill>
                  <a:srgbClr val="000000"/>
                </a:solidFill>
                <a:latin typeface="Calibri" charset="0"/>
              </a:rPr>
            </a:br>
            <a:r>
              <a:rPr lang="en-US" sz="2400" dirty="0" smtClean="0">
                <a:solidFill>
                  <a:srgbClr val="000000"/>
                </a:solidFill>
                <a:latin typeface="Calibri" charset="0"/>
              </a:rPr>
              <a:t>Destiny’s and </a:t>
            </a:r>
            <a:br>
              <a:rPr lang="en-US" sz="2400" dirty="0" smtClean="0">
                <a:solidFill>
                  <a:srgbClr val="000000"/>
                </a:solidFill>
                <a:latin typeface="Calibri" charset="0"/>
              </a:rPr>
            </a:br>
            <a:r>
              <a:rPr lang="en-US" sz="2400" dirty="0" smtClean="0">
                <a:solidFill>
                  <a:srgbClr val="000000"/>
                </a:solidFill>
                <a:latin typeface="Calibri" charset="0"/>
              </a:rPr>
              <a:t>Emilio’s claims.</a:t>
            </a:r>
            <a:endParaRPr lang="en-US" sz="2400" dirty="0">
              <a:solidFill>
                <a:srgbClr val="000000"/>
              </a:solidFill>
              <a:latin typeface="Calibri" charset="0"/>
            </a:endParaRPr>
          </a:p>
        </p:txBody>
      </p:sp>
      <p:pic>
        <p:nvPicPr>
          <p:cNvPr id="5" name="Picture 4" descr="Climate Change_DestinyEmilio.png"/>
          <p:cNvPicPr>
            <a:picLocks noChangeAspect="1"/>
          </p:cNvPicPr>
          <p:nvPr/>
        </p:nvPicPr>
        <p:blipFill>
          <a:blip r:embed="rId3"/>
          <a:srcRect t="16129" b="9409"/>
          <a:stretch>
            <a:fillRect/>
          </a:stretch>
        </p:blipFill>
        <p:spPr>
          <a:xfrm>
            <a:off x="3551528" y="3238907"/>
            <a:ext cx="5444070" cy="3016372"/>
          </a:xfrm>
          <a:prstGeom prst="rect">
            <a:avLst/>
          </a:prstGeom>
          <a:ln>
            <a:solidFill>
              <a:srgbClr val="0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13" name="Content Placeholder 1"/>
          <p:cNvSpPr txBox="1">
            <a:spLocks/>
          </p:cNvSpPr>
          <p:nvPr/>
        </p:nvSpPr>
        <p:spPr>
          <a:xfrm>
            <a:off x="190499" y="889000"/>
            <a:ext cx="8805099" cy="504578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Graph 1 • Climate Readings to the Present</a:t>
            </a:r>
          </a:p>
        </p:txBody>
      </p:sp>
      <p:pic>
        <p:nvPicPr>
          <p:cNvPr id="5" name="Picture 4" descr="co2-temperature-icecores.png"/>
          <p:cNvPicPr>
            <a:picLocks noChangeAspect="1"/>
          </p:cNvPicPr>
          <p:nvPr/>
        </p:nvPicPr>
        <p:blipFill>
          <a:blip r:embed="rId3"/>
          <a:stretch>
            <a:fillRect/>
          </a:stretch>
        </p:blipFill>
        <p:spPr>
          <a:xfrm>
            <a:off x="1277938" y="1663701"/>
            <a:ext cx="6655329" cy="3899938"/>
          </a:xfrm>
          <a:prstGeom prst="rect">
            <a:avLst/>
          </a:prstGeom>
        </p:spPr>
      </p:pic>
      <p:sp>
        <p:nvSpPr>
          <p:cNvPr id="7" name="TextBox 6"/>
          <p:cNvSpPr txBox="1"/>
          <p:nvPr/>
        </p:nvSpPr>
        <p:spPr>
          <a:xfrm>
            <a:off x="414867" y="5643601"/>
            <a:ext cx="8580731" cy="553998"/>
          </a:xfrm>
          <a:prstGeom prst="rect">
            <a:avLst/>
          </a:prstGeom>
          <a:noFill/>
        </p:spPr>
        <p:txBody>
          <a:bodyPr wrap="square" rtlCol="0">
            <a:spAutoFit/>
          </a:bodyPr>
          <a:lstStyle/>
          <a:p>
            <a:r>
              <a:rPr lang="en-US" sz="1000" dirty="0" smtClean="0">
                <a:solidFill>
                  <a:srgbClr val="000000"/>
                </a:solidFill>
              </a:rPr>
              <a:t>Data: Petit, J.R., et al., 2001, </a:t>
            </a:r>
            <a:r>
              <a:rPr lang="en-US" sz="1000" dirty="0" err="1" smtClean="0">
                <a:solidFill>
                  <a:srgbClr val="000000"/>
                </a:solidFill>
              </a:rPr>
              <a:t>Vostok</a:t>
            </a:r>
            <a:r>
              <a:rPr lang="en-US" sz="1000" dirty="0" smtClean="0">
                <a:solidFill>
                  <a:srgbClr val="000000"/>
                </a:solidFill>
              </a:rPr>
              <a:t> Ice Core Data for 420,000 Years, IGBP PAGES/World Data Center for </a:t>
            </a:r>
            <a:r>
              <a:rPr lang="en-US" sz="1000" dirty="0" err="1" smtClean="0">
                <a:solidFill>
                  <a:srgbClr val="000000"/>
                </a:solidFill>
              </a:rPr>
              <a:t>Paleoclimatology</a:t>
            </a:r>
            <a:r>
              <a:rPr lang="en-US" sz="1000" dirty="0" smtClean="0">
                <a:solidFill>
                  <a:srgbClr val="000000"/>
                </a:solidFill>
              </a:rPr>
              <a:t> Data Contribution Series #2001-076. NOAA/NGDC </a:t>
            </a:r>
            <a:r>
              <a:rPr lang="en-US" sz="1000" dirty="0" err="1" smtClean="0">
                <a:solidFill>
                  <a:srgbClr val="000000"/>
                </a:solidFill>
              </a:rPr>
              <a:t>Paleoclimatology</a:t>
            </a:r>
            <a:r>
              <a:rPr lang="en-US" sz="1000" dirty="0" smtClean="0">
                <a:solidFill>
                  <a:srgbClr val="000000"/>
                </a:solidFill>
              </a:rPr>
              <a:t> Program, Boulder CO, USA. </a:t>
            </a:r>
            <a:br>
              <a:rPr lang="en-US" sz="1000" dirty="0" smtClean="0">
                <a:solidFill>
                  <a:srgbClr val="000000"/>
                </a:solidFill>
              </a:rPr>
            </a:br>
            <a:r>
              <a:rPr lang="en-US" sz="1000" dirty="0" smtClean="0">
                <a:solidFill>
                  <a:srgbClr val="000000"/>
                </a:solidFill>
              </a:rPr>
              <a:t>https://www1.ncdc.noaa.gov/pub/data/paleo/icecore/antarctica/vostok/deutnat.txt, …/co2nat.txt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13" name="Content Placeholder 1"/>
          <p:cNvSpPr txBox="1">
            <a:spLocks/>
          </p:cNvSpPr>
          <p:nvPr/>
        </p:nvSpPr>
        <p:spPr>
          <a:xfrm>
            <a:off x="190499" y="889000"/>
            <a:ext cx="8805099" cy="504578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Where are the greenhouse gases coming from?</a:t>
            </a:r>
          </a:p>
          <a:p>
            <a:pPr marL="365760" indent="-365760">
              <a:spcBef>
                <a:spcPts val="600"/>
              </a:spcBef>
              <a:buFont typeface="Arial"/>
              <a:buChar char="•"/>
            </a:pPr>
            <a:r>
              <a:rPr lang="en-US" sz="2400" dirty="0" smtClean="0">
                <a:solidFill>
                  <a:srgbClr val="000000"/>
                </a:solidFill>
              </a:rPr>
              <a:t>As shown in the video, CO</a:t>
            </a:r>
            <a:r>
              <a:rPr lang="en-US" sz="2400" baseline="-25000" dirty="0" smtClean="0">
                <a:solidFill>
                  <a:srgbClr val="000000"/>
                </a:solidFill>
              </a:rPr>
              <a:t>2</a:t>
            </a:r>
            <a:r>
              <a:rPr lang="en-US" sz="2400" dirty="0" smtClean="0">
                <a:solidFill>
                  <a:srgbClr val="000000"/>
                </a:solidFill>
              </a:rPr>
              <a:t>  is a waste product of burning fossil fuels (cars, factories, coal plants).</a:t>
            </a:r>
          </a:p>
          <a:p>
            <a:pPr marL="365760" indent="-365760">
              <a:spcBef>
                <a:spcPts val="600"/>
              </a:spcBef>
              <a:buFont typeface="Arial"/>
              <a:buChar char="•"/>
            </a:pPr>
            <a:r>
              <a:rPr lang="en-US" sz="2400" dirty="0" smtClean="0">
                <a:solidFill>
                  <a:srgbClr val="000000"/>
                </a:solidFill>
              </a:rPr>
              <a:t>There are also natural causes for the release of CO</a:t>
            </a:r>
            <a:r>
              <a:rPr lang="en-US" sz="2400" baseline="-25000" dirty="0" smtClean="0">
                <a:solidFill>
                  <a:srgbClr val="000000"/>
                </a:solidFill>
              </a:rPr>
              <a:t>2</a:t>
            </a:r>
            <a:r>
              <a:rPr lang="en-US" sz="2400" dirty="0" smtClean="0">
                <a:solidFill>
                  <a:srgbClr val="000000"/>
                </a:solidFill>
              </a:rPr>
              <a:t> into the atmosphere:</a:t>
            </a:r>
          </a:p>
          <a:p>
            <a:pPr marL="855663" lvl="1" indent="-457200">
              <a:spcBef>
                <a:spcPts val="600"/>
              </a:spcBef>
              <a:buFont typeface="Arial"/>
              <a:buChar char="•"/>
            </a:pPr>
            <a:r>
              <a:rPr lang="en-US" sz="2400" dirty="0" smtClean="0">
                <a:solidFill>
                  <a:srgbClr val="000000"/>
                </a:solidFill>
              </a:rPr>
              <a:t>Methane from cows</a:t>
            </a:r>
          </a:p>
          <a:p>
            <a:pPr marL="855663" lvl="1" indent="-457200">
              <a:spcBef>
                <a:spcPts val="600"/>
              </a:spcBef>
              <a:buFont typeface="Arial"/>
              <a:buChar char="•"/>
            </a:pPr>
            <a:r>
              <a:rPr lang="en-US" sz="2400" dirty="0" smtClean="0">
                <a:solidFill>
                  <a:srgbClr val="000000"/>
                </a:solidFill>
              </a:rPr>
              <a:t>Volcanoes</a:t>
            </a:r>
          </a:p>
          <a:p>
            <a:pPr marL="855663" lvl="1" indent="-457200">
              <a:spcBef>
                <a:spcPts val="600"/>
              </a:spcBef>
              <a:buFont typeface="Arial"/>
              <a:buChar char="•"/>
            </a:pPr>
            <a:r>
              <a:rPr lang="en-US" sz="2400" dirty="0" smtClean="0">
                <a:solidFill>
                  <a:srgbClr val="000000"/>
                </a:solidFill>
              </a:rPr>
              <a:t>Natural cycles of CO</a:t>
            </a:r>
            <a:r>
              <a:rPr lang="en-US" sz="2400" baseline="-25000" dirty="0" smtClean="0">
                <a:solidFill>
                  <a:srgbClr val="000000"/>
                </a:solidFill>
              </a:rPr>
              <a:t>2</a:t>
            </a:r>
            <a:r>
              <a:rPr lang="en-US" sz="2400" dirty="0" smtClean="0">
                <a:solidFill>
                  <a:srgbClr val="000000"/>
                </a:solidFill>
              </a:rPr>
              <a:t> to </a:t>
            </a:r>
            <a:br>
              <a:rPr lang="en-US" sz="2400" dirty="0" smtClean="0">
                <a:solidFill>
                  <a:srgbClr val="000000"/>
                </a:solidFill>
              </a:rPr>
            </a:br>
            <a:r>
              <a:rPr lang="en-US" sz="2400" dirty="0" smtClean="0">
                <a:solidFill>
                  <a:srgbClr val="000000"/>
                </a:solidFill>
              </a:rPr>
              <a:t>and from ocean and air, </a:t>
            </a:r>
            <a:br>
              <a:rPr lang="en-US" sz="2400" dirty="0" smtClean="0">
                <a:solidFill>
                  <a:srgbClr val="000000"/>
                </a:solidFill>
              </a:rPr>
            </a:br>
            <a:r>
              <a:rPr lang="en-US" sz="2400" dirty="0" smtClean="0">
                <a:solidFill>
                  <a:srgbClr val="000000"/>
                </a:solidFill>
              </a:rPr>
              <a:t>and land and air</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177826" y="2850684"/>
            <a:ext cx="3264672" cy="239409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49276" y="3734452"/>
            <a:ext cx="1986724" cy="246221"/>
          </a:xfrm>
          <a:prstGeom prst="rect">
            <a:avLst/>
          </a:prstGeom>
          <a:noFill/>
        </p:spPr>
        <p:txBody>
          <a:bodyPr wrap="square" rtlCol="0">
            <a:spAutoFit/>
          </a:bodyPr>
          <a:lstStyle/>
          <a:p>
            <a:pPr algn="r"/>
            <a:endParaRPr lang="en-US" sz="1000" dirty="0">
              <a:solidFill>
                <a:srgbClr val="000000"/>
              </a:solidFill>
            </a:endParaRPr>
          </a:p>
        </p:txBody>
      </p:sp>
      <p:sp>
        <p:nvSpPr>
          <p:cNvPr id="13" name="Content Placeholder 1"/>
          <p:cNvSpPr txBox="1">
            <a:spLocks/>
          </p:cNvSpPr>
          <p:nvPr/>
        </p:nvSpPr>
        <p:spPr>
          <a:xfrm>
            <a:off x="190499" y="889001"/>
            <a:ext cx="8805099" cy="640698"/>
          </a:xfrm>
          <a:prstGeom prst="rect">
            <a:avLst/>
          </a:prstGeom>
        </p:spPr>
        <p:txBody>
          <a:bodyPr vert="horz" lIns="91440" tIns="45720" rIns="91440" bIns="45720" rtlCol="0">
            <a:normAutofit lnSpcReduction="10000"/>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Sources of Methane</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Chart 14"/>
          <p:cNvGraphicFramePr/>
          <p:nvPr/>
        </p:nvGraphicFramePr>
        <p:xfrm>
          <a:off x="16056536" y="1989667"/>
          <a:ext cx="8318501" cy="4503979"/>
        </p:xfrm>
        <a:graphic>
          <a:graphicData uri="http://schemas.openxmlformats.org/drawingml/2006/chart">
            <c:chart xmlns:c="http://schemas.openxmlformats.org/drawingml/2006/chart" xmlns:r="http://schemas.openxmlformats.org/officeDocument/2006/relationships" r:id="rId8"/>
          </a:graphicData>
        </a:graphic>
      </p:graphicFrame>
      <p:sp>
        <p:nvSpPr>
          <p:cNvPr id="24" name="TextBox 23"/>
          <p:cNvSpPr txBox="1"/>
          <p:nvPr/>
        </p:nvSpPr>
        <p:spPr>
          <a:xfrm>
            <a:off x="19766191" y="3360959"/>
            <a:ext cx="716663" cy="461665"/>
          </a:xfrm>
          <a:prstGeom prst="rect">
            <a:avLst/>
          </a:prstGeom>
          <a:noFill/>
        </p:spPr>
        <p:txBody>
          <a:bodyPr wrap="none" rtlCol="0">
            <a:spAutoFit/>
          </a:bodyPr>
          <a:lstStyle/>
          <a:p>
            <a:r>
              <a:rPr lang="en-US" sz="2400" dirty="0" smtClean="0">
                <a:solidFill>
                  <a:schemeClr val="bg1"/>
                </a:solidFill>
                <a:effectLst>
                  <a:outerShdw blurRad="50800" dist="38100" dir="2700000" algn="tl" rotWithShape="0">
                    <a:srgbClr val="000000">
                      <a:alpha val="43000"/>
                    </a:srgbClr>
                  </a:outerShdw>
                </a:effectLst>
              </a:rPr>
              <a:t>33%</a:t>
            </a:r>
            <a:endParaRPr lang="en-US" sz="2400" dirty="0">
              <a:solidFill>
                <a:schemeClr val="bg1"/>
              </a:solidFill>
              <a:effectLst>
                <a:outerShdw blurRad="50800" dist="38100" dir="2700000" algn="tl" rotWithShape="0">
                  <a:srgbClr val="000000">
                    <a:alpha val="43000"/>
                  </a:srgbClr>
                </a:outerShdw>
              </a:effectLst>
            </a:endParaRPr>
          </a:p>
        </p:txBody>
      </p:sp>
      <p:sp>
        <p:nvSpPr>
          <p:cNvPr id="25" name="TextBox 24"/>
          <p:cNvSpPr txBox="1"/>
          <p:nvPr/>
        </p:nvSpPr>
        <p:spPr>
          <a:xfrm>
            <a:off x="16908039" y="3360959"/>
            <a:ext cx="716663" cy="461665"/>
          </a:xfrm>
          <a:prstGeom prst="rect">
            <a:avLst/>
          </a:prstGeom>
          <a:noFill/>
        </p:spPr>
        <p:txBody>
          <a:bodyPr wrap="none" rtlCol="0">
            <a:spAutoFit/>
          </a:bodyPr>
          <a:lstStyle/>
          <a:p>
            <a:r>
              <a:rPr lang="en-US" sz="2400" dirty="0" smtClean="0">
                <a:solidFill>
                  <a:schemeClr val="bg1"/>
                </a:solidFill>
                <a:effectLst>
                  <a:outerShdw blurRad="50800" dist="38100" dir="2700000" algn="tl" rotWithShape="0">
                    <a:srgbClr val="000000">
                      <a:alpha val="43000"/>
                    </a:srgbClr>
                  </a:outerShdw>
                </a:effectLst>
              </a:rPr>
              <a:t>11%</a:t>
            </a:r>
            <a:endParaRPr lang="en-US" sz="2400" dirty="0">
              <a:solidFill>
                <a:schemeClr val="bg1"/>
              </a:solidFill>
              <a:effectLst>
                <a:outerShdw blurRad="50800" dist="38100" dir="2700000" algn="tl" rotWithShape="0">
                  <a:srgbClr val="000000">
                    <a:alpha val="43000"/>
                  </a:srgbClr>
                </a:outerShdw>
              </a:effectLst>
            </a:endParaRPr>
          </a:p>
        </p:txBody>
      </p:sp>
      <p:sp>
        <p:nvSpPr>
          <p:cNvPr id="27" name="TextBox 26"/>
          <p:cNvSpPr txBox="1"/>
          <p:nvPr/>
        </p:nvSpPr>
        <p:spPr>
          <a:xfrm>
            <a:off x="18406533" y="2886950"/>
            <a:ext cx="560670" cy="461665"/>
          </a:xfrm>
          <a:prstGeom prst="rect">
            <a:avLst/>
          </a:prstGeom>
          <a:noFill/>
        </p:spPr>
        <p:txBody>
          <a:bodyPr wrap="none" rtlCol="0">
            <a:spAutoFit/>
          </a:bodyPr>
          <a:lstStyle/>
          <a:p>
            <a:r>
              <a:rPr lang="en-US" sz="2400" dirty="0" smtClean="0">
                <a:solidFill>
                  <a:schemeClr val="bg1"/>
                </a:solidFill>
                <a:effectLst>
                  <a:outerShdw blurRad="50800" dist="38100" dir="2700000" algn="tl" rotWithShape="0">
                    <a:srgbClr val="000000">
                      <a:alpha val="43000"/>
                    </a:srgbClr>
                  </a:outerShdw>
                </a:effectLst>
              </a:rPr>
              <a:t>4%</a:t>
            </a:r>
            <a:endParaRPr lang="en-US" sz="2400" dirty="0">
              <a:solidFill>
                <a:schemeClr val="bg1"/>
              </a:solidFill>
              <a:effectLst>
                <a:outerShdw blurRad="50800" dist="38100" dir="2700000" algn="tl" rotWithShape="0">
                  <a:srgbClr val="000000">
                    <a:alpha val="43000"/>
                  </a:srgbClr>
                </a:outerShdw>
              </a:effectLst>
            </a:endParaRPr>
          </a:p>
        </p:txBody>
      </p:sp>
      <p:sp>
        <p:nvSpPr>
          <p:cNvPr id="28" name="TextBox 27"/>
          <p:cNvSpPr txBox="1"/>
          <p:nvPr/>
        </p:nvSpPr>
        <p:spPr>
          <a:xfrm>
            <a:off x="17811995" y="3007711"/>
            <a:ext cx="560670"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srgbClr val="000000">
                      <a:alpha val="43000"/>
                    </a:srgbClr>
                  </a:outerShdw>
                </a:effectLst>
              </a:rPr>
              <a:t>9%</a:t>
            </a:r>
            <a:endParaRPr lang="en-US" sz="2400" dirty="0">
              <a:solidFill>
                <a:schemeClr val="bg1"/>
              </a:solidFill>
              <a:effectLst>
                <a:outerShdw blurRad="50800" dist="38100" dir="2700000" algn="tl" rotWithShape="0">
                  <a:srgbClr val="000000">
                    <a:alpha val="43000"/>
                  </a:srgbClr>
                </a:outerShdw>
              </a:effectLst>
            </a:endParaRPr>
          </a:p>
        </p:txBody>
      </p:sp>
      <p:pic>
        <p:nvPicPr>
          <p:cNvPr id="29" name="Picture 28" descr="CC_Task2_slide17.png"/>
          <p:cNvPicPr>
            <a:picLocks noChangeAspect="1"/>
          </p:cNvPicPr>
          <p:nvPr/>
        </p:nvPicPr>
        <p:blipFill>
          <a:blip r:embed="rId9"/>
          <a:stretch>
            <a:fillRect/>
          </a:stretch>
        </p:blipFill>
        <p:spPr>
          <a:xfrm>
            <a:off x="190499" y="1736909"/>
            <a:ext cx="5930902" cy="3870694"/>
          </a:xfrm>
          <a:prstGeom prst="rect">
            <a:avLst/>
          </a:prstGeom>
        </p:spPr>
      </p:pic>
      <p:pic>
        <p:nvPicPr>
          <p:cNvPr id="30" name="Picture 29" descr="CC_Task2_slide17b.png"/>
          <p:cNvPicPr>
            <a:picLocks noChangeAspect="1"/>
          </p:cNvPicPr>
          <p:nvPr/>
        </p:nvPicPr>
        <p:blipFill>
          <a:blip r:embed="rId10"/>
          <a:stretch>
            <a:fillRect/>
          </a:stretch>
        </p:blipFill>
        <p:spPr>
          <a:xfrm>
            <a:off x="6137352" y="1303876"/>
            <a:ext cx="2867728" cy="48937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Livestock</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pic>
        <p:nvPicPr>
          <p:cNvPr id="9" name="Picture 8" descr="iStock-185884442.jpg"/>
          <p:cNvPicPr>
            <a:picLocks noChangeAspect="1"/>
          </p:cNvPicPr>
          <p:nvPr/>
        </p:nvPicPr>
        <p:blipFill>
          <a:blip r:embed="rId2"/>
          <a:srcRect t="1978"/>
          <a:stretch>
            <a:fillRect/>
          </a:stretch>
        </p:blipFill>
        <p:spPr>
          <a:xfrm>
            <a:off x="237067" y="1767458"/>
            <a:ext cx="6882870" cy="4497873"/>
          </a:xfrm>
          <a:prstGeom prst="rect">
            <a:avLst/>
          </a:prstGeom>
        </p:spPr>
      </p:pic>
      <p:pic>
        <p:nvPicPr>
          <p:cNvPr id="10" name="Picture 9" descr="iStock-628978348.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588000" y="1077283"/>
            <a:ext cx="2870200" cy="2646023"/>
          </a:xfrm>
          <a:prstGeom prst="rect">
            <a:avLst/>
          </a:prstGeom>
          <a:ln w="95250">
            <a:solidFill>
              <a:schemeClr val="bg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174525514.jpg"/>
          <p:cNvPicPr>
            <a:picLocks noChangeAspect="1"/>
          </p:cNvPicPr>
          <p:nvPr/>
        </p:nvPicPr>
        <p:blipFill>
          <a:blip r:embed="rId2"/>
          <a:srcRect l="929" b="26252"/>
          <a:stretch>
            <a:fillRect/>
          </a:stretch>
        </p:blipFill>
        <p:spPr>
          <a:xfrm>
            <a:off x="42725" y="913938"/>
            <a:ext cx="9070758" cy="531733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Methane Emissions </a:t>
            </a:r>
            <a:r>
              <a:rPr lang="en-US" sz="3200" b="1" dirty="0" smtClean="0">
                <a:solidFill>
                  <a:srgbClr val="CC0033"/>
                </a:solidFill>
              </a:rPr>
              <a:t>from Landfills in Asia</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pic>
        <p:nvPicPr>
          <p:cNvPr id="8" name="Picture 7" descr="graph-methane-emissions-from-landfills.png"/>
          <p:cNvPicPr>
            <a:picLocks noChangeAspect="1"/>
          </p:cNvPicPr>
          <p:nvPr/>
        </p:nvPicPr>
        <p:blipFill>
          <a:blip r:embed="rId2"/>
          <a:stretch>
            <a:fillRect/>
          </a:stretch>
        </p:blipFill>
        <p:spPr>
          <a:xfrm>
            <a:off x="1346730" y="1608665"/>
            <a:ext cx="6654270" cy="43316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Stock-490057994.png"/>
          <p:cNvPicPr>
            <a:picLocks noChangeAspect="1"/>
          </p:cNvPicPr>
          <p:nvPr/>
        </p:nvPicPr>
        <p:blipFill>
          <a:blip r:embed="rId2"/>
          <a:srcRect l="625" t="938" r="625"/>
          <a:stretch>
            <a:fillRect/>
          </a:stretch>
        </p:blipFill>
        <p:spPr>
          <a:xfrm>
            <a:off x="48158" y="965200"/>
            <a:ext cx="9029701" cy="5316537"/>
          </a:xfrm>
          <a:prstGeom prst="rect">
            <a:avLst/>
          </a:prstGeom>
        </p:spPr>
      </p:pic>
      <p:sp>
        <p:nvSpPr>
          <p:cNvPr id="1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Methane </a:t>
            </a:r>
            <a:r>
              <a:rPr lang="en-US" sz="3200" b="1" dirty="0" smtClean="0">
                <a:solidFill>
                  <a:srgbClr val="CC0033"/>
                </a:solidFill>
              </a:rPr>
              <a:t>from Landfills</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304801" y="889000"/>
            <a:ext cx="8365066" cy="5384800"/>
          </a:xfrm>
          <a:prstGeom prst="rect">
            <a:avLst/>
          </a:prstGeom>
        </p:spPr>
        <p:txBody>
          <a:bodyPr vert="horz" lIns="91440" tIns="45720" rIns="91440" bIns="45720" rtlCol="0">
            <a:normAutofit fontScale="77500" lnSpcReduction="20000"/>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6737" b="1" i="0" u="none" strike="noStrike" kern="1200" cap="none" spc="0" normalizeH="0" baseline="0" noProof="0" dirty="0" smtClean="0">
                <a:ln>
                  <a:noFill/>
                </a:ln>
                <a:solidFill>
                  <a:srgbClr val="CC0033"/>
                </a:solidFill>
                <a:effectLst/>
                <a:uLnTx/>
                <a:uFillTx/>
                <a:latin typeface="+mn-lt"/>
                <a:ea typeface="+mn-ea"/>
                <a:cs typeface="+mn-cs"/>
              </a:rPr>
              <a:t>Evidence Conclusions</a:t>
            </a:r>
          </a:p>
          <a:p>
            <a:pPr marR="0" lvl="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srgbClr val="CC0033"/>
              </a:solidFill>
              <a:effectLst/>
              <a:uLnTx/>
              <a:uFillTx/>
              <a:latin typeface="+mn-lt"/>
              <a:ea typeface="+mn-ea"/>
              <a:cs typeface="+mn-cs"/>
            </a:endParaRPr>
          </a:p>
          <a:p>
            <a:pPr marL="514350" lvl="0" indent="-514350" fontAlgn="base">
              <a:buFont typeface="Arial"/>
              <a:buChar char="•"/>
            </a:pPr>
            <a:r>
              <a:rPr lang="en-US" sz="2824" dirty="0" smtClean="0">
                <a:solidFill>
                  <a:srgbClr val="000000"/>
                </a:solidFill>
                <a:latin typeface="+mj-lt"/>
              </a:rPr>
              <a:t>In the past, the global temperature on Earth has been as high as it is today, but conditions were far different from the conditions we have today. For example, there were no ice caps at the poles.</a:t>
            </a:r>
          </a:p>
          <a:p>
            <a:pPr marL="514350" indent="-514350"/>
            <a:endParaRPr lang="en-US" sz="2824" dirty="0" smtClean="0">
              <a:solidFill>
                <a:srgbClr val="000000"/>
              </a:solidFill>
              <a:latin typeface="+mj-lt"/>
            </a:endParaRPr>
          </a:p>
          <a:p>
            <a:pPr marL="514350" lvl="0" indent="-514350" fontAlgn="base">
              <a:buFont typeface="Arial"/>
              <a:buChar char="•"/>
            </a:pPr>
            <a:r>
              <a:rPr lang="en-US" sz="2824" dirty="0" smtClean="0">
                <a:solidFill>
                  <a:srgbClr val="000000"/>
                </a:solidFill>
                <a:latin typeface="+mj-lt"/>
              </a:rPr>
              <a:t>In the past, it took thousands of years for the global temperature to change 2–3°. Recently, significant change has occurred in just 100 years.</a:t>
            </a:r>
          </a:p>
          <a:p>
            <a:pPr marL="514350" indent="-514350"/>
            <a:r>
              <a:rPr lang="en-US" sz="2824" dirty="0" smtClean="0">
                <a:solidFill>
                  <a:srgbClr val="000000"/>
                </a:solidFill>
                <a:latin typeface="+mj-lt"/>
              </a:rPr>
              <a:t> </a:t>
            </a:r>
          </a:p>
          <a:p>
            <a:pPr marL="514350" lvl="0" indent="-514350" fontAlgn="base">
              <a:buFont typeface="Arial"/>
              <a:buChar char="•"/>
            </a:pPr>
            <a:r>
              <a:rPr lang="en-US" sz="2824" dirty="0" smtClean="0">
                <a:solidFill>
                  <a:srgbClr val="000000"/>
                </a:solidFill>
                <a:latin typeface="+mj-lt"/>
              </a:rPr>
              <a:t>The carbon dioxide level has not been this high in the last 420,000 years—although it was much higher millions of years ago.</a:t>
            </a:r>
          </a:p>
          <a:p>
            <a:pPr marL="514350" indent="-514350"/>
            <a:r>
              <a:rPr lang="en-US" sz="2824" dirty="0" smtClean="0">
                <a:solidFill>
                  <a:srgbClr val="000000"/>
                </a:solidFill>
                <a:latin typeface="+mj-lt"/>
              </a:rPr>
              <a:t> </a:t>
            </a:r>
          </a:p>
          <a:p>
            <a:pPr marL="514350" lvl="0" indent="-514350" fontAlgn="base">
              <a:buFont typeface="Arial"/>
              <a:buChar char="•"/>
            </a:pPr>
            <a:r>
              <a:rPr lang="en-US" sz="2824" dirty="0" smtClean="0">
                <a:solidFill>
                  <a:srgbClr val="000000"/>
                </a:solidFill>
                <a:latin typeface="+mj-lt"/>
              </a:rPr>
              <a:t>There is a lag in how long it takes the temperature to change after a rise in CO</a:t>
            </a:r>
            <a:r>
              <a:rPr lang="en-US" sz="2824" baseline="-25000" dirty="0" smtClean="0">
                <a:solidFill>
                  <a:srgbClr val="000000"/>
                </a:solidFill>
                <a:latin typeface="+mj-lt"/>
              </a:rPr>
              <a:t>2</a:t>
            </a:r>
            <a:r>
              <a:rPr lang="en-US" sz="2824" dirty="0" smtClean="0">
                <a:solidFill>
                  <a:srgbClr val="000000"/>
                </a:solidFill>
                <a:latin typeface="+mj-lt"/>
              </a:rPr>
              <a:t>. Thus, if CO</a:t>
            </a:r>
            <a:r>
              <a:rPr lang="en-US" sz="2824" baseline="-25000" dirty="0" smtClean="0">
                <a:solidFill>
                  <a:srgbClr val="000000"/>
                </a:solidFill>
                <a:latin typeface="+mj-lt"/>
              </a:rPr>
              <a:t>2</a:t>
            </a:r>
            <a:r>
              <a:rPr lang="en-US" sz="2824" dirty="0" smtClean="0">
                <a:solidFill>
                  <a:srgbClr val="000000"/>
                </a:solidFill>
                <a:latin typeface="+mj-lt"/>
              </a:rPr>
              <a:t> keeps increasing, temperatures are virtually certain to surpass highs of the past 420,000 years.</a:t>
            </a:r>
            <a:endParaRPr lang="en-US" sz="4364" dirty="0" smtClean="0">
              <a:solidFill>
                <a:srgbClr val="000000"/>
              </a:solidFill>
              <a:latin typeface="Calibri" charset="0"/>
              <a:ea typeface="ＭＳ Ｐゴシック" charset="0"/>
              <a:cs typeface="ＭＳ Ｐゴシック" charset="0"/>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702733"/>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Part IV: The Argument</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graphicFrame>
        <p:nvGraphicFramePr>
          <p:cNvPr id="6" name="Diagram 5"/>
          <p:cNvGraphicFramePr/>
          <p:nvPr/>
        </p:nvGraphicFramePr>
        <p:xfrm>
          <a:off x="12005733" y="2429933"/>
          <a:ext cx="8729134" cy="2139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C_Task2_slide22smartobject.png"/>
          <p:cNvPicPr>
            <a:picLocks noChangeAspect="1"/>
          </p:cNvPicPr>
          <p:nvPr/>
        </p:nvPicPr>
        <p:blipFill>
          <a:blip r:embed="rId8"/>
          <a:stretch>
            <a:fillRect/>
          </a:stretch>
        </p:blipFill>
        <p:spPr>
          <a:xfrm>
            <a:off x="228609" y="2730882"/>
            <a:ext cx="8720668" cy="10870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Part V: Chain of Cause and Effect </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graphicFrame>
        <p:nvGraphicFramePr>
          <p:cNvPr id="3" name="Diagram 2"/>
          <p:cNvGraphicFramePr/>
          <p:nvPr/>
        </p:nvGraphicFramePr>
        <p:xfrm>
          <a:off x="11683997" y="1972733"/>
          <a:ext cx="8623300" cy="4497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6367606" y="1998134"/>
            <a:ext cx="1590194" cy="1166143"/>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rcRect b="19073"/>
              <a:stretch>
                <a:fillRect/>
              </a:stretch>
            </p:blipFill>
          </mc:Choice>
          <mc:Fallback>
            <p:blipFill>
              <a:blip r:embed="rId11"/>
              <a:srcRect b="19073"/>
              <a:stretch>
                <a:fillRect/>
              </a:stretch>
            </p:blipFill>
          </mc:Fallback>
        </mc:AlternateContent>
        <p:spPr>
          <a:xfrm>
            <a:off x="11768667" y="1981200"/>
            <a:ext cx="1498600" cy="1212779"/>
          </a:xfrm>
          <a:prstGeom prst="rect">
            <a:avLst/>
          </a:prstGeom>
        </p:spPr>
      </p:pic>
      <p:pic>
        <p:nvPicPr>
          <p:cNvPr id="7" name="Picture 6" descr="CC_Task@_slide23.png"/>
          <p:cNvPicPr>
            <a:picLocks noChangeAspect="1"/>
          </p:cNvPicPr>
          <p:nvPr/>
        </p:nvPicPr>
        <p:blipFill>
          <a:blip r:embed="rId12"/>
          <a:stretch>
            <a:fillRect/>
          </a:stretch>
        </p:blipFill>
        <p:spPr>
          <a:xfrm>
            <a:off x="436033" y="1998134"/>
            <a:ext cx="8437034" cy="350957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Part III: Addendum (Optional)</a:t>
            </a:r>
          </a:p>
          <a:p>
            <a:pPr marL="365760" indent="-365760">
              <a:spcBef>
                <a:spcPts val="600"/>
              </a:spcBef>
            </a:pPr>
            <a:r>
              <a:rPr lang="en-US" sz="2800" dirty="0" smtClean="0">
                <a:solidFill>
                  <a:srgbClr val="000000"/>
                </a:solidFill>
              </a:rPr>
              <a:t>Sample Ice Core Sketch</a:t>
            </a:r>
          </a:p>
          <a:p>
            <a:pPr marR="0" lvl="0" algn="l" defTabSz="457200" rtl="0" eaLnBrk="1" fontAlgn="auto" latinLnBrk="0" hangingPunct="1">
              <a:lnSpc>
                <a:spcPct val="100000"/>
              </a:lnSpc>
              <a:spcBef>
                <a:spcPts val="24"/>
              </a:spcBef>
              <a:spcAft>
                <a:spcPts val="600"/>
              </a:spcAft>
              <a:buClrTx/>
              <a:buSzTx/>
              <a:buFont typeface="Arial"/>
              <a:buNone/>
              <a:tabLst/>
              <a:defRPr/>
            </a:pP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5" name="Picture 4" descr="coresketch.jpg"/>
          <p:cNvPicPr>
            <a:picLocks noChangeAspect="1"/>
          </p:cNvPicPr>
          <p:nvPr/>
        </p:nvPicPr>
        <p:blipFill>
          <a:blip r:embed="rId3"/>
          <a:stretch>
            <a:fillRect/>
          </a:stretch>
        </p:blipFill>
        <p:spPr>
          <a:xfrm>
            <a:off x="250022" y="2675532"/>
            <a:ext cx="6957870" cy="2014883"/>
          </a:xfrm>
          <a:prstGeom prst="rect">
            <a:avLst/>
          </a:prstGeom>
        </p:spPr>
      </p:pic>
      <p:pic>
        <p:nvPicPr>
          <p:cNvPr id="6" name="Picture 5" descr="coresketch.jpg"/>
          <p:cNvPicPr>
            <a:picLocks noChangeAspect="1"/>
          </p:cNvPicPr>
          <p:nvPr/>
        </p:nvPicPr>
        <p:blipFill>
          <a:blip r:embed="rId3"/>
          <a:stretch>
            <a:fillRect/>
          </a:stretch>
        </p:blipFill>
        <p:spPr>
          <a:xfrm rot="5400000">
            <a:off x="5331241" y="2811387"/>
            <a:ext cx="5251638" cy="15207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Climate Reading to the Present</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5" name="Picture 4" descr="co2-temperature-icecores.png"/>
          <p:cNvPicPr>
            <a:picLocks noChangeAspect="1"/>
          </p:cNvPicPr>
          <p:nvPr/>
        </p:nvPicPr>
        <p:blipFill>
          <a:blip r:embed="rId3"/>
          <a:stretch>
            <a:fillRect/>
          </a:stretch>
        </p:blipFill>
        <p:spPr>
          <a:xfrm>
            <a:off x="1277938" y="1663701"/>
            <a:ext cx="6655329" cy="3899938"/>
          </a:xfrm>
          <a:prstGeom prst="rect">
            <a:avLst/>
          </a:prstGeom>
        </p:spPr>
      </p:pic>
      <p:sp>
        <p:nvSpPr>
          <p:cNvPr id="6" name="TextBox 5"/>
          <p:cNvSpPr txBox="1"/>
          <p:nvPr/>
        </p:nvSpPr>
        <p:spPr>
          <a:xfrm>
            <a:off x="414867" y="5643601"/>
            <a:ext cx="8580731" cy="553998"/>
          </a:xfrm>
          <a:prstGeom prst="rect">
            <a:avLst/>
          </a:prstGeom>
          <a:noFill/>
        </p:spPr>
        <p:txBody>
          <a:bodyPr wrap="square" rtlCol="0">
            <a:spAutoFit/>
          </a:bodyPr>
          <a:lstStyle/>
          <a:p>
            <a:r>
              <a:rPr lang="en-US" sz="1000" dirty="0" smtClean="0">
                <a:solidFill>
                  <a:srgbClr val="000000"/>
                </a:solidFill>
              </a:rPr>
              <a:t>Data: Petit, J.R., et al., 2001, </a:t>
            </a:r>
            <a:r>
              <a:rPr lang="en-US" sz="1000" dirty="0" err="1" smtClean="0">
                <a:solidFill>
                  <a:srgbClr val="000000"/>
                </a:solidFill>
              </a:rPr>
              <a:t>Vostok</a:t>
            </a:r>
            <a:r>
              <a:rPr lang="en-US" sz="1000" dirty="0" smtClean="0">
                <a:solidFill>
                  <a:srgbClr val="000000"/>
                </a:solidFill>
              </a:rPr>
              <a:t> Ice Core Data for 420,000 Years, IGBP PAGES/World Data Center for </a:t>
            </a:r>
            <a:r>
              <a:rPr lang="en-US" sz="1000" dirty="0" err="1" smtClean="0">
                <a:solidFill>
                  <a:srgbClr val="000000"/>
                </a:solidFill>
              </a:rPr>
              <a:t>Paleoclimatology</a:t>
            </a:r>
            <a:r>
              <a:rPr lang="en-US" sz="1000" dirty="0" smtClean="0">
                <a:solidFill>
                  <a:srgbClr val="000000"/>
                </a:solidFill>
              </a:rPr>
              <a:t> Data Contribution Series #2001-076. NOAA/NGDC </a:t>
            </a:r>
            <a:r>
              <a:rPr lang="en-US" sz="1000" dirty="0" err="1" smtClean="0">
                <a:solidFill>
                  <a:srgbClr val="000000"/>
                </a:solidFill>
              </a:rPr>
              <a:t>Paleoclimatology</a:t>
            </a:r>
            <a:r>
              <a:rPr lang="en-US" sz="1000" dirty="0" smtClean="0">
                <a:solidFill>
                  <a:srgbClr val="000000"/>
                </a:solidFill>
              </a:rPr>
              <a:t> Program, Boulder CO, USA. </a:t>
            </a:r>
            <a:br>
              <a:rPr lang="en-US" sz="1000" dirty="0" smtClean="0">
                <a:solidFill>
                  <a:srgbClr val="000000"/>
                </a:solidFill>
              </a:rPr>
            </a:br>
            <a:r>
              <a:rPr lang="en-US" sz="1000" dirty="0" smtClean="0">
                <a:solidFill>
                  <a:srgbClr val="000000"/>
                </a:solidFill>
              </a:rPr>
              <a:t>https://www1.ncdc.noaa.gov/pub/data/paleo/icecore/antarctica/vostok/deutnat.txt, …/co2nat.txt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00729" y="889000"/>
            <a:ext cx="8680798"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2400" b="1" dirty="0" smtClean="0">
                <a:solidFill>
                  <a:srgbClr val="CC0033"/>
                </a:solidFill>
              </a:rPr>
              <a:t>Graph 4 • Global Carbon Emissions from Burning Fossil Fuels*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sp>
        <p:nvSpPr>
          <p:cNvPr id="7" name="TextBox 6"/>
          <p:cNvSpPr txBox="1"/>
          <p:nvPr/>
        </p:nvSpPr>
        <p:spPr>
          <a:xfrm>
            <a:off x="361602" y="5633526"/>
            <a:ext cx="7169267" cy="646331"/>
          </a:xfrm>
          <a:prstGeom prst="rect">
            <a:avLst/>
          </a:prstGeom>
          <a:noFill/>
        </p:spPr>
        <p:txBody>
          <a:bodyPr wrap="square" rtlCol="0">
            <a:spAutoFit/>
          </a:bodyPr>
          <a:lstStyle/>
          <a:p>
            <a:r>
              <a:rPr lang="en-US" sz="900" dirty="0" smtClean="0">
                <a:solidFill>
                  <a:srgbClr val="000000"/>
                </a:solidFill>
              </a:rPr>
              <a:t>*Examples of fossil fuels are coal, oil, natural gas, gasoline.</a:t>
            </a:r>
          </a:p>
          <a:p>
            <a:endParaRPr lang="en-US" sz="900" dirty="0" smtClean="0">
              <a:solidFill>
                <a:srgbClr val="000000"/>
              </a:solidFill>
            </a:endParaRPr>
          </a:p>
          <a:p>
            <a:r>
              <a:rPr lang="en-US" sz="900" dirty="0" smtClean="0">
                <a:solidFill>
                  <a:srgbClr val="000000"/>
                </a:solidFill>
              </a:rPr>
              <a:t>Credit: EPA; Source: Boden, T.A., Marland, G., and Andres R.J. (2015). Global, Regional, and National Fossil-Fuel CO2 Emissions. Carbon Dioxide Information Analysis Center, Oak Ridge National Laboratory, U.S. Department of Energy, doi 10.3334/CDIAC/00001_V2015</a:t>
            </a:r>
            <a:r>
              <a:rPr lang="en-US" sz="900" dirty="0" smtClean="0"/>
              <a:t>.</a:t>
            </a:r>
            <a:r>
              <a:rPr lang="en-US" sz="900" dirty="0" smtClean="0">
                <a:solidFill>
                  <a:srgbClr val="000000"/>
                </a:solidFill>
              </a:rPr>
              <a:t> </a:t>
            </a:r>
            <a:endParaRPr lang="en-US" sz="900" dirty="0">
              <a:solidFill>
                <a:srgbClr val="000000"/>
              </a:solidFill>
            </a:endParaRPr>
          </a:p>
        </p:txBody>
      </p:sp>
      <p:pic>
        <p:nvPicPr>
          <p:cNvPr id="8" name="Picture 7" descr="_global-co2-fossil.png"/>
          <p:cNvPicPr>
            <a:picLocks noChangeAspect="1"/>
          </p:cNvPicPr>
          <p:nvPr/>
        </p:nvPicPr>
        <p:blipFill>
          <a:blip r:embed="rId2"/>
          <a:stretch>
            <a:fillRect/>
          </a:stretch>
        </p:blipFill>
        <p:spPr>
          <a:xfrm>
            <a:off x="955705" y="1464733"/>
            <a:ext cx="6943697" cy="39661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Change_DestinyEmilio.png"/>
          <p:cNvPicPr>
            <a:picLocks noChangeAspect="1"/>
          </p:cNvPicPr>
          <p:nvPr/>
        </p:nvPicPr>
        <p:blipFill>
          <a:blip r:embed="rId3"/>
          <a:srcRect l="1000" t="14785" b="10753"/>
          <a:stretch>
            <a:fillRect/>
          </a:stretch>
        </p:blipFill>
        <p:spPr>
          <a:xfrm>
            <a:off x="57228" y="1209168"/>
            <a:ext cx="9019036" cy="5066506"/>
          </a:xfrm>
          <a:prstGeom prst="rect">
            <a:avLst/>
          </a:prstGeom>
        </p:spPr>
      </p:pic>
      <p:sp>
        <p:nvSpPr>
          <p:cNvPr id="5" name="Content Placeholder 1"/>
          <p:cNvSpPr txBox="1">
            <a:spLocks/>
          </p:cNvSpPr>
          <p:nvPr/>
        </p:nvSpPr>
        <p:spPr>
          <a:xfrm>
            <a:off x="198964" y="838198"/>
            <a:ext cx="86995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Part I: The Claim</a:t>
            </a:r>
          </a:p>
          <a:p>
            <a:pPr lvl="0">
              <a:spcBef>
                <a:spcPct val="20000"/>
              </a:spcBef>
              <a:defRPr/>
            </a:pPr>
            <a:r>
              <a:rPr kumimoji="0" lang="en-US" sz="2400" i="0" u="none" strike="noStrike" kern="1200" cap="none" spc="0" normalizeH="0" baseline="0" noProof="0" dirty="0" smtClean="0">
                <a:ln>
                  <a:noFill/>
                </a:ln>
                <a:solidFill>
                  <a:srgbClr val="000000"/>
                </a:solidFill>
                <a:effectLst/>
                <a:uLnTx/>
                <a:uFillTx/>
                <a:latin typeface="+mn-lt"/>
                <a:ea typeface="+mn-ea"/>
                <a:cs typeface="+mn-cs"/>
              </a:rPr>
              <a:t>Two students</a:t>
            </a:r>
            <a:r>
              <a:rPr lang="en-US" sz="2400" dirty="0" smtClean="0">
                <a:solidFill>
                  <a:srgbClr val="000000"/>
                </a:solidFill>
              </a:rPr>
              <a:t> are discussing what </a:t>
            </a:r>
            <a:br>
              <a:rPr lang="en-US" sz="2400" dirty="0" smtClean="0">
                <a:solidFill>
                  <a:srgbClr val="000000"/>
                </a:solidFill>
              </a:rPr>
            </a:br>
            <a:r>
              <a:rPr lang="en-US" sz="2400" dirty="0" smtClean="0">
                <a:solidFill>
                  <a:srgbClr val="000000"/>
                </a:solidFill>
              </a:rPr>
              <a:t>has caused the increase in </a:t>
            </a:r>
            <a:br>
              <a:rPr lang="en-US" sz="2400" dirty="0" smtClean="0">
                <a:solidFill>
                  <a:srgbClr val="000000"/>
                </a:solidFill>
              </a:rPr>
            </a:br>
            <a:r>
              <a:rPr lang="en-US" sz="2400" dirty="0" smtClean="0">
                <a:solidFill>
                  <a:srgbClr val="000000"/>
                </a:solidFill>
              </a:rPr>
              <a:t>temperature in the last </a:t>
            </a:r>
            <a:br>
              <a:rPr lang="en-US" sz="2400" dirty="0" smtClean="0">
                <a:solidFill>
                  <a:srgbClr val="000000"/>
                </a:solidFill>
              </a:rPr>
            </a:br>
            <a:r>
              <a:rPr lang="en-US" sz="2400" dirty="0" smtClean="0">
                <a:solidFill>
                  <a:srgbClr val="000000"/>
                </a:solidFill>
              </a:rPr>
              <a:t>century (100 in years).</a:t>
            </a:r>
            <a:endParaRPr kumimoji="0" lang="en-US" sz="2400" i="0" u="none" strike="noStrike" kern="1200" cap="none" spc="0" normalizeH="0" baseline="0" noProof="0" dirty="0">
              <a:ln>
                <a:noFill/>
              </a:ln>
              <a:solidFill>
                <a:srgbClr val="000000"/>
              </a:solidFill>
              <a:effectLst/>
              <a:uLnTx/>
              <a:uFillTx/>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Graph 5 • Methane Emissions*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12" name="Picture 11" descr="methane-emissions.png"/>
          <p:cNvPicPr>
            <a:picLocks noChangeAspect="1"/>
          </p:cNvPicPr>
          <p:nvPr/>
        </p:nvPicPr>
        <p:blipFill>
          <a:blip r:embed="rId2"/>
          <a:srcRect b="2655"/>
          <a:stretch>
            <a:fillRect/>
          </a:stretch>
        </p:blipFill>
        <p:spPr>
          <a:xfrm>
            <a:off x="1218143" y="1647297"/>
            <a:ext cx="5398537" cy="3943222"/>
          </a:xfrm>
          <a:prstGeom prst="rect">
            <a:avLst/>
          </a:prstGeom>
        </p:spPr>
      </p:pic>
      <p:sp>
        <p:nvSpPr>
          <p:cNvPr id="5" name="TextBox 4"/>
          <p:cNvSpPr txBox="1"/>
          <p:nvPr/>
        </p:nvSpPr>
        <p:spPr>
          <a:xfrm>
            <a:off x="190499" y="5887536"/>
            <a:ext cx="13633735" cy="369332"/>
          </a:xfrm>
          <a:prstGeom prst="rect">
            <a:avLst/>
          </a:prstGeom>
          <a:noFill/>
        </p:spPr>
        <p:txBody>
          <a:bodyPr wrap="square" rtlCol="0">
            <a:spAutoFit/>
          </a:bodyPr>
          <a:lstStyle/>
          <a:p>
            <a:r>
              <a:rPr lang="en-US" sz="900" dirty="0" smtClean="0">
                <a:solidFill>
                  <a:srgbClr val="000000"/>
                </a:solidFill>
                <a:latin typeface="Calibri"/>
                <a:ea typeface="Lucida Grande"/>
                <a:cs typeface="Calibri"/>
              </a:rPr>
              <a:t>*Methane results from the production and transportation of fossil fuels, breakdown of wastes in our landfills (dumps), and cow flatulence.</a:t>
            </a:r>
          </a:p>
          <a:p>
            <a:r>
              <a:rPr lang="en-US" sz="900" dirty="0" smtClean="0">
                <a:solidFill>
                  <a:srgbClr val="000000"/>
                </a:solidFill>
                <a:latin typeface="Calibri"/>
                <a:ea typeface="Lucida Grande"/>
                <a:cs typeface="Calibri"/>
              </a:rPr>
              <a:t>SOURCE: NOAA</a:t>
            </a:r>
            <a:endParaRPr lang="en-US" sz="900" dirty="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Graph 2 • Global Temperature</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sp>
        <p:nvSpPr>
          <p:cNvPr id="7" name="TextBox 6"/>
          <p:cNvSpPr txBox="1"/>
          <p:nvPr/>
        </p:nvSpPr>
        <p:spPr>
          <a:xfrm>
            <a:off x="1961803" y="6043710"/>
            <a:ext cx="7169267" cy="230832"/>
          </a:xfrm>
          <a:prstGeom prst="rect">
            <a:avLst/>
          </a:prstGeom>
          <a:noFill/>
        </p:spPr>
        <p:txBody>
          <a:bodyPr wrap="square" rtlCol="0">
            <a:spAutoFit/>
          </a:bodyPr>
          <a:lstStyle/>
          <a:p>
            <a:pPr algn="r"/>
            <a:r>
              <a:rPr lang="en-US" sz="900" dirty="0" smtClean="0">
                <a:solidFill>
                  <a:srgbClr val="000000"/>
                </a:solidFill>
              </a:rPr>
              <a:t>Source: IPCC 2007: WGI-AR4</a:t>
            </a:r>
            <a:endParaRPr lang="en-US" sz="900" dirty="0">
              <a:solidFill>
                <a:srgbClr val="000000"/>
              </a:solidFill>
            </a:endParaRPr>
          </a:p>
        </p:txBody>
      </p:sp>
      <p:sp>
        <p:nvSpPr>
          <p:cNvPr id="9" name="TextBox 8"/>
          <p:cNvSpPr txBox="1"/>
          <p:nvPr/>
        </p:nvSpPr>
        <p:spPr>
          <a:xfrm>
            <a:off x="345363" y="5875867"/>
            <a:ext cx="2831950" cy="276999"/>
          </a:xfrm>
          <a:prstGeom prst="rect">
            <a:avLst/>
          </a:prstGeom>
          <a:noFill/>
        </p:spPr>
        <p:txBody>
          <a:bodyPr wrap="none" rtlCol="0">
            <a:spAutoFit/>
          </a:bodyPr>
          <a:lstStyle/>
          <a:p>
            <a:r>
              <a:rPr lang="en-US" sz="1200" dirty="0" smtClean="0">
                <a:solidFill>
                  <a:srgbClr val="000000"/>
                </a:solidFill>
              </a:rPr>
              <a:t>*</a:t>
            </a:r>
            <a:r>
              <a:rPr lang="en-US" sz="1200" i="1" dirty="0" smtClean="0">
                <a:solidFill>
                  <a:srgbClr val="000000"/>
                </a:solidFill>
              </a:rPr>
              <a:t>Anomaly</a:t>
            </a:r>
            <a:r>
              <a:rPr lang="en-US" sz="1200" dirty="0" smtClean="0">
                <a:solidFill>
                  <a:srgbClr val="000000"/>
                </a:solidFill>
              </a:rPr>
              <a:t> means “different from normal.”</a:t>
            </a:r>
          </a:p>
        </p:txBody>
      </p:sp>
      <p:pic>
        <p:nvPicPr>
          <p:cNvPr id="10" name="Picture 9" descr="global-temp-changes.png"/>
          <p:cNvPicPr>
            <a:picLocks noChangeAspect="1"/>
          </p:cNvPicPr>
          <p:nvPr/>
        </p:nvPicPr>
        <p:blipFill>
          <a:blip r:embed="rId2"/>
          <a:stretch>
            <a:fillRect/>
          </a:stretch>
        </p:blipFill>
        <p:spPr>
          <a:xfrm>
            <a:off x="2195511" y="1674813"/>
            <a:ext cx="4857222" cy="40258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Graph 3 • Global Temperature and Carbon Dioxide</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6" name="Picture 5" descr="temperature-co2-zfacts.png"/>
          <p:cNvPicPr>
            <a:picLocks noChangeAspect="1"/>
          </p:cNvPicPr>
          <p:nvPr/>
        </p:nvPicPr>
        <p:blipFill>
          <a:blip r:embed="rId2"/>
          <a:stretch>
            <a:fillRect/>
          </a:stretch>
        </p:blipFill>
        <p:spPr>
          <a:xfrm>
            <a:off x="1507597" y="1716030"/>
            <a:ext cx="6103936" cy="43207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90499" y="889000"/>
            <a:ext cx="8805099" cy="530859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ts val="24"/>
              </a:spcBef>
              <a:spcAft>
                <a:spcPts val="600"/>
              </a:spcAft>
              <a:buClrTx/>
              <a:buSzTx/>
              <a:buFont typeface="Arial"/>
              <a:buNone/>
              <a:tabLst/>
              <a:defRPr/>
            </a:pPr>
            <a:r>
              <a:rPr lang="en-US" sz="3200" b="1" dirty="0" smtClean="0">
                <a:solidFill>
                  <a:srgbClr val="CC0033"/>
                </a:solidFill>
              </a:rPr>
              <a:t>Graph 6 • CO</a:t>
            </a:r>
            <a:r>
              <a:rPr lang="en-US" sz="3200" b="1" baseline="-25000" dirty="0" smtClean="0">
                <a:solidFill>
                  <a:srgbClr val="CC0033"/>
                </a:solidFill>
              </a:rPr>
              <a:t>2</a:t>
            </a:r>
            <a:r>
              <a:rPr lang="en-US" sz="3200" b="1" dirty="0" smtClean="0">
                <a:solidFill>
                  <a:srgbClr val="CC0033"/>
                </a:solidFill>
              </a:rPr>
              <a:t> and Volcanic Eruptions</a:t>
            </a:r>
          </a:p>
          <a:p>
            <a:pPr marR="0" lvl="0" algn="l" defTabSz="457200" rtl="0" eaLnBrk="1" fontAlgn="auto" latinLnBrk="0" hangingPunct="1">
              <a:lnSpc>
                <a:spcPct val="100000"/>
              </a:lnSpc>
              <a:spcBef>
                <a:spcPct val="20000"/>
              </a:spcBef>
              <a:spcAft>
                <a:spcPts val="0"/>
              </a:spcAft>
              <a:buClrTx/>
              <a:buSzTx/>
              <a:buFont typeface="Arial"/>
              <a:buNone/>
              <a:tabLst/>
              <a:defRPr/>
            </a:pPr>
            <a:endParaRPr lang="en-US" sz="3200" b="1" dirty="0" smtClean="0">
              <a:solidFill>
                <a:srgbClr val="CC0033"/>
              </a:solidFill>
            </a:endParaRPr>
          </a:p>
        </p:txBody>
      </p:sp>
      <p:pic>
        <p:nvPicPr>
          <p:cNvPr id="6" name="Picture 5" descr="co2-vs-volcano.png"/>
          <p:cNvPicPr>
            <a:picLocks noChangeAspect="1"/>
          </p:cNvPicPr>
          <p:nvPr/>
        </p:nvPicPr>
        <p:blipFill>
          <a:blip r:embed="rId2"/>
          <a:stretch>
            <a:fillRect/>
          </a:stretch>
        </p:blipFill>
        <p:spPr>
          <a:xfrm>
            <a:off x="1681162" y="1640947"/>
            <a:ext cx="5938838" cy="4369980"/>
          </a:xfrm>
          <a:prstGeom prst="rect">
            <a:avLst/>
          </a:prstGeom>
        </p:spPr>
      </p:pic>
      <p:sp>
        <p:nvSpPr>
          <p:cNvPr id="7" name="TextBox 6"/>
          <p:cNvSpPr txBox="1"/>
          <p:nvPr/>
        </p:nvSpPr>
        <p:spPr>
          <a:xfrm>
            <a:off x="5816600" y="5780094"/>
            <a:ext cx="2963334" cy="400110"/>
          </a:xfrm>
          <a:prstGeom prst="rect">
            <a:avLst/>
          </a:prstGeom>
          <a:noFill/>
        </p:spPr>
        <p:txBody>
          <a:bodyPr wrap="square" rtlCol="0">
            <a:spAutoFit/>
          </a:bodyPr>
          <a:lstStyle/>
          <a:p>
            <a:pPr algn="r"/>
            <a:r>
              <a:rPr lang="en-US" sz="1000" dirty="0" smtClean="0">
                <a:solidFill>
                  <a:srgbClr val="000000"/>
                </a:solidFill>
              </a:rPr>
              <a:t>Data: NOAA ESRL; NASA GISS</a:t>
            </a:r>
          </a:p>
          <a:p>
            <a:pPr algn="r"/>
            <a:endParaRPr lang="en-US" sz="10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66700" y="889000"/>
            <a:ext cx="8699500" cy="6604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Part II: What Do We Still Need to Know? </a:t>
            </a:r>
          </a:p>
        </p:txBody>
      </p:sp>
      <p:graphicFrame>
        <p:nvGraphicFramePr>
          <p:cNvPr id="4" name="Table 3"/>
          <p:cNvGraphicFramePr>
            <a:graphicFrameLocks noGrp="1"/>
          </p:cNvGraphicFramePr>
          <p:nvPr/>
        </p:nvGraphicFramePr>
        <p:xfrm>
          <a:off x="342901" y="1549400"/>
          <a:ext cx="8508999" cy="4650740"/>
        </p:xfrm>
        <a:graphic>
          <a:graphicData uri="http://schemas.openxmlformats.org/drawingml/2006/table">
            <a:tbl>
              <a:tblPr firstRow="1" bandRow="1">
                <a:tableStyleId>{616DA210-FB5B-4158-B5E0-FEB733F419BA}</a:tableStyleId>
              </a:tblPr>
              <a:tblGrid>
                <a:gridCol w="2836333">
                  <a:extLst>
                    <a:ext uri="{9D8B030D-6E8A-4147-A177-3AD203B41FA5}">
                      <a16:colId xmlns:a16="http://schemas.microsoft.com/office/drawing/2014/main" val="20000"/>
                    </a:ext>
                  </a:extLst>
                </a:gridCol>
                <a:gridCol w="2836333">
                  <a:extLst>
                    <a:ext uri="{9D8B030D-6E8A-4147-A177-3AD203B41FA5}">
                      <a16:colId xmlns:a16="http://schemas.microsoft.com/office/drawing/2014/main" val="20001"/>
                    </a:ext>
                  </a:extLst>
                </a:gridCol>
                <a:gridCol w="2836333">
                  <a:extLst>
                    <a:ext uri="{9D8B030D-6E8A-4147-A177-3AD203B41FA5}">
                      <a16:colId xmlns:a16="http://schemas.microsoft.com/office/drawing/2014/main" val="20002"/>
                    </a:ext>
                  </a:extLst>
                </a:gridCol>
              </a:tblGrid>
              <a:tr h="952500">
                <a:tc>
                  <a:txBody>
                    <a:bodyPr/>
                    <a:lstStyle/>
                    <a:p>
                      <a:endParaRPr lang="en-US" sz="2000" dirty="0"/>
                    </a:p>
                  </a:txBody>
                  <a:tcPr/>
                </a:tc>
                <a:tc>
                  <a:txBody>
                    <a:bodyPr/>
                    <a:lstStyle/>
                    <a:p>
                      <a:pPr lvl="2"/>
                      <a:r>
                        <a:rPr lang="en-US" sz="2000" dirty="0" smtClean="0">
                          <a:solidFill>
                            <a:srgbClr val="000000"/>
                          </a:solidFill>
                        </a:rPr>
                        <a:t>      </a:t>
                      </a:r>
                      <a:r>
                        <a:rPr lang="en-US" sz="2000" baseline="0" dirty="0" smtClean="0">
                          <a:solidFill>
                            <a:srgbClr val="000000"/>
                          </a:solidFill>
                        </a:rPr>
                        <a:t>   </a:t>
                      </a:r>
                      <a:r>
                        <a:rPr lang="en-US" sz="2400" baseline="0" dirty="0" smtClean="0">
                          <a:solidFill>
                            <a:srgbClr val="000000"/>
                          </a:solidFill>
                        </a:rPr>
                        <a:t>Destiny</a:t>
                      </a:r>
                      <a:endParaRPr lang="en-US" sz="2400" dirty="0">
                        <a:solidFill>
                          <a:srgbClr val="000000"/>
                        </a:solidFill>
                      </a:endParaRPr>
                    </a:p>
                  </a:txBody>
                  <a:tcPr/>
                </a:tc>
                <a:tc>
                  <a:txBody>
                    <a:bodyPr/>
                    <a:lstStyle/>
                    <a:p>
                      <a:r>
                        <a:rPr lang="en-US" sz="2400" dirty="0" smtClean="0">
                          <a:solidFill>
                            <a:srgbClr val="000000"/>
                          </a:solidFill>
                        </a:rPr>
                        <a:t>       Emilio</a:t>
                      </a:r>
                      <a:r>
                        <a:rPr lang="en-US" sz="2400" baseline="0" dirty="0" smtClean="0">
                          <a:solidFill>
                            <a:srgbClr val="000000"/>
                          </a:solidFill>
                        </a:rPr>
                        <a:t>  </a:t>
                      </a:r>
                      <a:endParaRPr lang="en-US" sz="2400" dirty="0">
                        <a:solidFill>
                          <a:srgbClr val="000000"/>
                        </a:solidFill>
                      </a:endParaRPr>
                    </a:p>
                  </a:txBody>
                  <a:tcPr/>
                </a:tc>
                <a:extLst>
                  <a:ext uri="{0D108BD9-81ED-4DB2-BD59-A6C34878D82A}">
                    <a16:rowId xmlns:a16="http://schemas.microsoft.com/office/drawing/2014/main" val="10000"/>
                  </a:ext>
                </a:extLst>
              </a:tr>
              <a:tr h="1778000">
                <a:tc>
                  <a:txBody>
                    <a:bodyPr/>
                    <a:lstStyle/>
                    <a:p>
                      <a:r>
                        <a:rPr lang="en-US" sz="2000" dirty="0" smtClean="0">
                          <a:solidFill>
                            <a:srgbClr val="000000"/>
                          </a:solidFill>
                        </a:rPr>
                        <a:t>Know from Task</a:t>
                      </a:r>
                      <a:r>
                        <a:rPr lang="en-US" sz="2000" baseline="0" dirty="0" smtClean="0">
                          <a:solidFill>
                            <a:srgbClr val="000000"/>
                          </a:solidFill>
                        </a:rPr>
                        <a:t> 1</a:t>
                      </a:r>
                      <a:endParaRPr lang="en-US" sz="2000" dirty="0">
                        <a:solidFill>
                          <a:srgbClr val="000000"/>
                        </a:solidFill>
                      </a:endParaRP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1651000">
                <a:tc>
                  <a:txBody>
                    <a:bodyPr/>
                    <a:lstStyle/>
                    <a:p>
                      <a:r>
                        <a:rPr lang="en-US" sz="2000" dirty="0" smtClean="0">
                          <a:solidFill>
                            <a:srgbClr val="000000"/>
                          </a:solidFill>
                        </a:rPr>
                        <a:t>Need</a:t>
                      </a:r>
                      <a:r>
                        <a:rPr lang="en-US" sz="2000" baseline="0" dirty="0" smtClean="0">
                          <a:solidFill>
                            <a:srgbClr val="000000"/>
                          </a:solidFill>
                        </a:rPr>
                        <a:t> to Know</a:t>
                      </a:r>
                      <a:endParaRPr lang="en-US" sz="2000" dirty="0">
                        <a:solidFill>
                          <a:srgbClr val="000000"/>
                        </a:solidFill>
                      </a:endParaRPr>
                    </a:p>
                  </a:txBody>
                  <a:tcPr/>
                </a:tc>
                <a:tc>
                  <a:txBody>
                    <a:bodyPr/>
                    <a:lstStyle/>
                    <a:p>
                      <a:endParaRPr lang="en-US" sz="2000" dirty="0"/>
                    </a:p>
                  </a:txBody>
                  <a:tcPr/>
                </a:tc>
                <a:tc>
                  <a:txBody>
                    <a:bodyPr/>
                    <a:lstStyle/>
                    <a:p>
                      <a:pPr marL="342900" indent="-342900" algn="l">
                        <a:buFont typeface="Arial"/>
                        <a:buChar char="•"/>
                      </a:pPr>
                      <a:r>
                        <a:rPr lang="en-US" sz="2000" kern="1200" dirty="0" smtClean="0">
                          <a:solidFill>
                            <a:srgbClr val="000000"/>
                          </a:solidFill>
                          <a:effectLst/>
                          <a:latin typeface="+mn-lt"/>
                          <a:ea typeface="+mn-ea"/>
                          <a:cs typeface="+mn-cs"/>
                        </a:rPr>
                        <a:t>Is more carbon dioxide being made now than in the past?</a:t>
                      </a:r>
                    </a:p>
                    <a:p>
                      <a:pPr marL="342900" indent="-342900" algn="l">
                        <a:buFont typeface="Arial"/>
                        <a:buChar char="•"/>
                      </a:pPr>
                      <a:r>
                        <a:rPr lang="en-US" sz="2000" kern="1200" dirty="0" smtClean="0">
                          <a:solidFill>
                            <a:srgbClr val="000000"/>
                          </a:solidFill>
                          <a:effectLst/>
                          <a:latin typeface="+mn-lt"/>
                          <a:ea typeface="+mn-ea"/>
                          <a:cs typeface="+mn-cs"/>
                        </a:rPr>
                        <a:t>Are humans responsible?</a:t>
                      </a:r>
                      <a:r>
                        <a:rPr lang="en-US" sz="2000" dirty="0" smtClean="0">
                          <a:solidFill>
                            <a:srgbClr val="000000"/>
                          </a:solidFill>
                          <a:effectLst/>
                        </a:rPr>
                        <a:t> </a:t>
                      </a:r>
                      <a:endParaRPr lang="en-US" sz="2000" dirty="0" smtClean="0">
                        <a:solidFill>
                          <a:srgbClr val="000000"/>
                        </a:solidFill>
                      </a:endParaRPr>
                    </a:p>
                    <a:p>
                      <a:endParaRPr lang="en-US" sz="2000" dirty="0"/>
                    </a:p>
                  </a:txBody>
                  <a:tcPr/>
                </a:tc>
                <a:extLst>
                  <a:ext uri="{0D108BD9-81ED-4DB2-BD59-A6C34878D82A}">
                    <a16:rowId xmlns:a16="http://schemas.microsoft.com/office/drawing/2014/main" val="10002"/>
                  </a:ext>
                </a:extLst>
              </a:tr>
            </a:tbl>
          </a:graphicData>
        </a:graphic>
      </p:graphicFrame>
      <p:pic>
        <p:nvPicPr>
          <p:cNvPr id="10" name="Picture 9" descr="Destiny.png"/>
          <p:cNvPicPr>
            <a:picLocks noChangeAspect="1"/>
          </p:cNvPicPr>
          <p:nvPr/>
        </p:nvPicPr>
        <p:blipFill>
          <a:blip r:embed="rId2"/>
          <a:srcRect t="6472" b="4854"/>
          <a:stretch>
            <a:fillRect/>
          </a:stretch>
        </p:blipFill>
        <p:spPr>
          <a:xfrm>
            <a:off x="3183466" y="1556680"/>
            <a:ext cx="1473201" cy="937626"/>
          </a:xfrm>
          <a:prstGeom prst="rect">
            <a:avLst/>
          </a:prstGeom>
        </p:spPr>
      </p:pic>
      <p:pic>
        <p:nvPicPr>
          <p:cNvPr id="11" name="Picture 10" descr="Emilio.png"/>
          <p:cNvPicPr>
            <a:picLocks noChangeAspect="1"/>
          </p:cNvPicPr>
          <p:nvPr/>
        </p:nvPicPr>
        <p:blipFill>
          <a:blip r:embed="rId3"/>
          <a:srcRect t="16278" b="23791"/>
          <a:stretch>
            <a:fillRect/>
          </a:stretch>
        </p:blipFill>
        <p:spPr>
          <a:xfrm>
            <a:off x="7374467" y="1567179"/>
            <a:ext cx="1468966" cy="9186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66700" y="889000"/>
            <a:ext cx="86995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Part III: Collect Evidence</a:t>
            </a:r>
          </a:p>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2800" i="0" u="none" strike="noStrike" kern="1200" cap="none" spc="0" normalizeH="0" baseline="0" noProof="0" dirty="0" smtClean="0">
                <a:ln>
                  <a:noFill/>
                </a:ln>
                <a:solidFill>
                  <a:srgbClr val="000000"/>
                </a:solidFill>
                <a:effectLst/>
                <a:uLnTx/>
                <a:uFillTx/>
                <a:latin typeface="+mn-lt"/>
                <a:ea typeface="+mn-ea"/>
                <a:cs typeface="+mn-cs"/>
              </a:rPr>
              <a:t>To support </a:t>
            </a:r>
            <a:r>
              <a:rPr lang="en-US" sz="2800" dirty="0" smtClean="0">
                <a:solidFill>
                  <a:srgbClr val="000000"/>
                </a:solidFill>
              </a:rPr>
              <a:t>a claim, we need evidence!!!</a:t>
            </a:r>
            <a:endParaRPr kumimoji="0" lang="en-US" sz="2800" i="0" u="none" strike="noStrike" kern="1200" cap="none" spc="0" normalizeH="0" baseline="0" noProof="0" dirty="0">
              <a:ln>
                <a:noFill/>
              </a:ln>
              <a:solidFill>
                <a:srgbClr val="000000"/>
              </a:solidFill>
              <a:effectLst/>
              <a:uLnTx/>
              <a:uFillTx/>
              <a:latin typeface="+mn-lt"/>
              <a:ea typeface="+mn-ea"/>
              <a:cs typeface="+mn-cs"/>
            </a:endParaRPr>
          </a:p>
        </p:txBody>
      </p:sp>
      <p:pic>
        <p:nvPicPr>
          <p:cNvPr id="4" name="Picture 3" descr="cc_Task2slide4.png"/>
          <p:cNvPicPr>
            <a:picLocks noChangeAspect="1"/>
          </p:cNvPicPr>
          <p:nvPr/>
        </p:nvPicPr>
        <p:blipFill>
          <a:blip r:embed="rId2"/>
          <a:stretch>
            <a:fillRect/>
          </a:stretch>
        </p:blipFill>
        <p:spPr>
          <a:xfrm>
            <a:off x="1079500" y="2292350"/>
            <a:ext cx="7289800" cy="4000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66700" y="889000"/>
            <a:ext cx="8699500" cy="7620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Climate Readings to the Present</a:t>
            </a:r>
          </a:p>
        </p:txBody>
      </p:sp>
      <p:pic>
        <p:nvPicPr>
          <p:cNvPr id="4" name="Picture 3" descr="co2-temperature-icecores.png"/>
          <p:cNvPicPr>
            <a:picLocks noChangeAspect="1"/>
          </p:cNvPicPr>
          <p:nvPr/>
        </p:nvPicPr>
        <p:blipFill>
          <a:blip r:embed="rId3"/>
          <a:stretch>
            <a:fillRect/>
          </a:stretch>
        </p:blipFill>
        <p:spPr>
          <a:xfrm>
            <a:off x="1277938" y="1663701"/>
            <a:ext cx="6655329" cy="3899938"/>
          </a:xfrm>
          <a:prstGeom prst="rect">
            <a:avLst/>
          </a:prstGeom>
        </p:spPr>
      </p:pic>
      <p:sp>
        <p:nvSpPr>
          <p:cNvPr id="5" name="TextBox 4"/>
          <p:cNvSpPr txBox="1"/>
          <p:nvPr/>
        </p:nvSpPr>
        <p:spPr>
          <a:xfrm>
            <a:off x="414867" y="5643601"/>
            <a:ext cx="8580731" cy="553998"/>
          </a:xfrm>
          <a:prstGeom prst="rect">
            <a:avLst/>
          </a:prstGeom>
          <a:noFill/>
        </p:spPr>
        <p:txBody>
          <a:bodyPr wrap="square" rtlCol="0">
            <a:spAutoFit/>
          </a:bodyPr>
          <a:lstStyle/>
          <a:p>
            <a:r>
              <a:rPr lang="en-US" sz="1000" dirty="0" smtClean="0">
                <a:solidFill>
                  <a:srgbClr val="000000"/>
                </a:solidFill>
              </a:rPr>
              <a:t>Data: Petit, J.R., et al., 2001, </a:t>
            </a:r>
            <a:r>
              <a:rPr lang="en-US" sz="1000" dirty="0" err="1" smtClean="0">
                <a:solidFill>
                  <a:srgbClr val="000000"/>
                </a:solidFill>
              </a:rPr>
              <a:t>Vostok</a:t>
            </a:r>
            <a:r>
              <a:rPr lang="en-US" sz="1000" dirty="0" smtClean="0">
                <a:solidFill>
                  <a:srgbClr val="000000"/>
                </a:solidFill>
              </a:rPr>
              <a:t> Ice Core Data for 420,000 Years, IGBP PAGES/World Data Center for </a:t>
            </a:r>
            <a:r>
              <a:rPr lang="en-US" sz="1000" dirty="0" err="1" smtClean="0">
                <a:solidFill>
                  <a:srgbClr val="000000"/>
                </a:solidFill>
              </a:rPr>
              <a:t>Paleoclimatology</a:t>
            </a:r>
            <a:r>
              <a:rPr lang="en-US" sz="1000" dirty="0" smtClean="0">
                <a:solidFill>
                  <a:srgbClr val="000000"/>
                </a:solidFill>
              </a:rPr>
              <a:t> Data Contribution Series #2001-076. NOAA/NGDC </a:t>
            </a:r>
            <a:r>
              <a:rPr lang="en-US" sz="1000" dirty="0" err="1" smtClean="0">
                <a:solidFill>
                  <a:srgbClr val="000000"/>
                </a:solidFill>
              </a:rPr>
              <a:t>Paleoclimatology</a:t>
            </a:r>
            <a:r>
              <a:rPr lang="en-US" sz="1000" dirty="0" smtClean="0">
                <a:solidFill>
                  <a:srgbClr val="000000"/>
                </a:solidFill>
              </a:rPr>
              <a:t> Program, Boulder CO, USA. </a:t>
            </a:r>
            <a:br>
              <a:rPr lang="en-US" sz="1000" dirty="0" smtClean="0">
                <a:solidFill>
                  <a:srgbClr val="000000"/>
                </a:solidFill>
              </a:rPr>
            </a:br>
            <a:r>
              <a:rPr lang="en-US" sz="1000" dirty="0" smtClean="0">
                <a:solidFill>
                  <a:srgbClr val="000000"/>
                </a:solidFill>
              </a:rPr>
              <a:t>https://www1.ncdc.noaa.gov/pub/data/paleo/icecore/antarctica/vostok/deutnat.txt, …/co2nat.txt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66700" y="889000"/>
            <a:ext cx="86995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How do we know about the climate from thousands of years ago?</a:t>
            </a:r>
          </a:p>
        </p:txBody>
      </p:sp>
      <p:pic>
        <p:nvPicPr>
          <p:cNvPr id="4" name="Picture 3" descr="cc_Task2slide4.png"/>
          <p:cNvPicPr>
            <a:picLocks noChangeAspect="1"/>
          </p:cNvPicPr>
          <p:nvPr/>
        </p:nvPicPr>
        <p:blipFill>
          <a:blip r:embed="rId3"/>
          <a:stretch>
            <a:fillRect/>
          </a:stretch>
        </p:blipFill>
        <p:spPr>
          <a:xfrm>
            <a:off x="1079500" y="2139944"/>
            <a:ext cx="7289800" cy="4000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C_Task2_slide8.png"/>
          <p:cNvPicPr>
            <a:picLocks noChangeAspect="1"/>
          </p:cNvPicPr>
          <p:nvPr/>
        </p:nvPicPr>
        <p:blipFill>
          <a:blip r:embed="rId3"/>
          <a:srcRect r="7136"/>
          <a:stretch>
            <a:fillRect/>
          </a:stretch>
        </p:blipFill>
        <p:spPr>
          <a:xfrm>
            <a:off x="3130550" y="769620"/>
            <a:ext cx="5949941" cy="5518150"/>
          </a:xfrm>
          <a:prstGeom prst="rect">
            <a:avLst/>
          </a:prstGeom>
        </p:spPr>
      </p:pic>
      <p:sp>
        <p:nvSpPr>
          <p:cNvPr id="8" name="Content Placeholder 1"/>
          <p:cNvSpPr txBox="1">
            <a:spLocks/>
          </p:cNvSpPr>
          <p:nvPr/>
        </p:nvSpPr>
        <p:spPr>
          <a:xfrm>
            <a:off x="190500" y="889000"/>
            <a:ext cx="40132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Measuring Devices</a:t>
            </a:r>
          </a:p>
          <a:p>
            <a:pPr marL="365760" marR="0" lvl="0" indent="-36576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solidFill>
                  <a:srgbClr val="000000"/>
                </a:solidFill>
              </a:rPr>
              <a:t>Thermometers </a:t>
            </a:r>
            <a:br>
              <a:rPr lang="en-US" sz="3200" dirty="0" smtClean="0">
                <a:solidFill>
                  <a:srgbClr val="000000"/>
                </a:solidFill>
              </a:rPr>
            </a:br>
            <a:r>
              <a:rPr lang="en-US" sz="3200" dirty="0" smtClean="0">
                <a:solidFill>
                  <a:srgbClr val="000000"/>
                </a:solidFill>
              </a:rPr>
              <a:t>were not </a:t>
            </a:r>
            <a:br>
              <a:rPr lang="en-US" sz="3200" dirty="0" smtClean="0">
                <a:solidFill>
                  <a:srgbClr val="000000"/>
                </a:solidFill>
              </a:rPr>
            </a:br>
            <a:r>
              <a:rPr lang="en-US" sz="3200" dirty="0" smtClean="0">
                <a:solidFill>
                  <a:srgbClr val="000000"/>
                </a:solidFill>
              </a:rPr>
              <a:t>invented </a:t>
            </a:r>
            <a:br>
              <a:rPr lang="en-US" sz="3200" dirty="0" smtClean="0">
                <a:solidFill>
                  <a:srgbClr val="000000"/>
                </a:solidFill>
              </a:rPr>
            </a:br>
            <a:r>
              <a:rPr lang="en-US" sz="3200" dirty="0" smtClean="0">
                <a:solidFill>
                  <a:srgbClr val="000000"/>
                </a:solidFill>
              </a:rPr>
              <a:t>until 1724.</a:t>
            </a:r>
          </a:p>
          <a:p>
            <a:pPr marL="365760" marR="0" lvl="0" indent="-36576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solidFill>
                  <a:srgbClr val="000000"/>
                </a:solidFill>
              </a:rPr>
              <a:t>Other climate measuring devices were not invented </a:t>
            </a:r>
            <a:br>
              <a:rPr lang="en-US" sz="3200" dirty="0" smtClean="0">
                <a:solidFill>
                  <a:srgbClr val="000000"/>
                </a:solidFill>
              </a:rPr>
            </a:br>
            <a:r>
              <a:rPr lang="en-US" sz="3200" dirty="0" smtClean="0">
                <a:solidFill>
                  <a:srgbClr val="000000"/>
                </a:solidFill>
              </a:rPr>
              <a:t>until much later.</a:t>
            </a:r>
            <a:endParaRPr lang="en-US" sz="3200" dirty="0" smtClean="0">
              <a:solidFill>
                <a:srgbClr val="CC003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90500" y="889000"/>
            <a:ext cx="8750300" cy="1151467"/>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rgbClr val="CC0033"/>
                </a:solidFill>
              </a:rPr>
              <a:t>Source of Data: Ice Cores!</a:t>
            </a:r>
            <a:endParaRPr lang="en-US" dirty="0" smtClean="0"/>
          </a:p>
          <a:p>
            <a:pPr marR="0" lvl="0" algn="l" defTabSz="457200" rtl="0" eaLnBrk="1" fontAlgn="auto" latinLnBrk="0" hangingPunct="1">
              <a:lnSpc>
                <a:spcPct val="100000"/>
              </a:lnSpc>
              <a:spcBef>
                <a:spcPct val="20000"/>
              </a:spcBef>
              <a:spcAft>
                <a:spcPts val="0"/>
              </a:spcAft>
              <a:buClrTx/>
              <a:buSzTx/>
              <a:buFont typeface="Arial"/>
              <a:buNone/>
              <a:tabLst/>
              <a:defRPr/>
            </a:pPr>
            <a:r>
              <a:rPr lang="en-US" sz="2400" u="sng" dirty="0" smtClean="0">
                <a:solidFill>
                  <a:srgbClr val="3366FF"/>
                </a:solidFill>
                <a:hlinkClick r:id="rId3"/>
              </a:rPr>
              <a:t>Earth Operator's Manual: CO</a:t>
            </a:r>
            <a:r>
              <a:rPr lang="en-US" sz="2400" cap="all" baseline="-25000" dirty="0" smtClean="0">
                <a:solidFill>
                  <a:srgbClr val="3366FF"/>
                </a:solidFill>
                <a:hlinkClick r:id="rId3"/>
              </a:rPr>
              <a:t>2</a:t>
            </a:r>
            <a:r>
              <a:rPr lang="en-US" sz="2400" dirty="0" smtClean="0">
                <a:solidFill>
                  <a:srgbClr val="3366FF"/>
                </a:solidFill>
                <a:hlinkClick r:id="rId3"/>
              </a:rPr>
              <a:t> </a:t>
            </a:r>
            <a:r>
              <a:rPr lang="en-US" sz="2400" u="sng" dirty="0" smtClean="0">
                <a:solidFill>
                  <a:srgbClr val="3366FF"/>
                </a:solidFill>
                <a:hlinkClick r:id="rId3"/>
              </a:rPr>
              <a:t>in the Ice Core Record</a:t>
            </a:r>
            <a:endParaRPr lang="en-US" sz="2400" u="sng" dirty="0" smtClean="0">
              <a:solidFill>
                <a:srgbClr val="3366FF"/>
              </a:solidFill>
            </a:endParaRPr>
          </a:p>
        </p:txBody>
      </p:sp>
      <p:pic>
        <p:nvPicPr>
          <p:cNvPr id="9" name="Picture 8" descr="CC_Task2_Slide9.png"/>
          <p:cNvPicPr>
            <a:picLocks noChangeAspect="1"/>
          </p:cNvPicPr>
          <p:nvPr/>
        </p:nvPicPr>
        <p:blipFill>
          <a:blip r:embed="rId4"/>
          <a:srcRect l="959"/>
          <a:stretch>
            <a:fillRect/>
          </a:stretch>
        </p:blipFill>
        <p:spPr>
          <a:xfrm>
            <a:off x="65332" y="2345259"/>
            <a:ext cx="9002465" cy="3894671"/>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rgbClr val="990000"/>
      </a:dk1>
      <a:lt1>
        <a:sysClr val="window" lastClr="FFFFFF"/>
      </a:lt1>
      <a:dk2>
        <a:srgbClr val="CCCCCC"/>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4036</TotalTime>
  <Words>1403</Words>
  <Application>Microsoft Office PowerPoint</Application>
  <PresentationFormat>On-screen Show (4:3)</PresentationFormat>
  <Paragraphs>193</Paragraphs>
  <Slides>33</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Lucida Grande</vt:lpstr>
      <vt:lpstr>ＭＳ Ｐゴシック</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Learning in Motion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 Rossi</dc:creator>
  <cp:lastModifiedBy>Pai-rou Chen</cp:lastModifiedBy>
  <cp:revision>81</cp:revision>
  <dcterms:created xsi:type="dcterms:W3CDTF">2017-05-09T16:46:00Z</dcterms:created>
  <dcterms:modified xsi:type="dcterms:W3CDTF">2017-09-11T19:10:33Z</dcterms:modified>
</cp:coreProperties>
</file>