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notesSlides/notesSlide3.xml" ContentType="application/vnd.openxmlformats-officedocument.presentationml.notesSlide+xml"/>
  <Override PartName="/ppt/notesSlides/notesSlide10.xml" ContentType="application/vnd.openxmlformats-officedocument.presentationml.notesSlide+xml"/>
  <Override PartName="/ppt/tableStyles.xml" ContentType="application/vnd.openxmlformats-officedocument.presentationml.tableStyles+xml"/>
  <Override PartName="/ppt/slides/slide7.xml" ContentType="application/vnd.openxmlformats-officedocument.presentationml.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commentAuthors.xml" ContentType="application/vnd.openxmlformats-officedocument.presentationml.commentAuthors+xml"/>
  <Override PartName="/ppt/slides/slide5.xml" ContentType="application/vnd.openxmlformats-officedocument.presentationml.slide+xml"/>
  <Override PartName="/ppt/notesSlides/notesSlide13.xml" ContentType="application/vnd.openxmlformats-officedocument.presentationml.notes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notesSlides/notesSlide11.xml" ContentType="application/vnd.openxmlformats-officedocument.presentationml.notesSlide+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9.xml" ContentType="application/vnd.openxmlformats-officedocument.presentationml.notesSlide+xml"/>
  <Override PartName="/ppt/handoutMasters/handoutMaster1.xml" ContentType="application/vnd.openxmlformats-officedocument.presentationml.handoutMaster+xml"/>
  <Override PartName="/ppt/slides/slide6.xml" ContentType="application/vnd.openxmlformats-officedocument.presentationml.slide+xml"/>
  <Override PartName="/ppt/theme/theme3.xml" ContentType="application/vnd.openxmlformats-officedocument.them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notesSlides/notesSlide12.xml" ContentType="application/vnd.openxmlformats-officedocument.presentationml.notesSlide+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16"/>
  </p:notesMasterIdLst>
  <p:handoutMasterIdLst>
    <p:handoutMasterId r:id="rId17"/>
  </p:handoutMasterIdLst>
  <p:sldIdLst>
    <p:sldId id="284" r:id="rId2"/>
    <p:sldId id="282" r:id="rId3"/>
    <p:sldId id="265" r:id="rId4"/>
    <p:sldId id="277" r:id="rId5"/>
    <p:sldId id="261" r:id="rId6"/>
    <p:sldId id="285" r:id="rId7"/>
    <p:sldId id="286" r:id="rId8"/>
    <p:sldId id="287" r:id="rId9"/>
    <p:sldId id="288" r:id="rId10"/>
    <p:sldId id="289" r:id="rId11"/>
    <p:sldId id="290" r:id="rId12"/>
    <p:sldId id="291" r:id="rId13"/>
    <p:sldId id="292" r:id="rId14"/>
    <p:sldId id="293" r:id="rId1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4" charset="0"/>
        <a:ea typeface="ＭＳ Ｐゴシック" pitchFamily="4" charset="-128"/>
        <a:cs typeface="ＭＳ Ｐゴシック" pitchFamily="4" charset="-128"/>
      </a:defRPr>
    </a:lvl1pPr>
    <a:lvl2pPr marL="457200" algn="l" defTabSz="457200" rtl="0" fontAlgn="base">
      <a:spcBef>
        <a:spcPct val="0"/>
      </a:spcBef>
      <a:spcAft>
        <a:spcPct val="0"/>
      </a:spcAft>
      <a:defRPr kern="1200">
        <a:solidFill>
          <a:schemeClr val="tx1"/>
        </a:solidFill>
        <a:latin typeface="Arial" pitchFamily="4" charset="0"/>
        <a:ea typeface="ＭＳ Ｐゴシック" pitchFamily="4" charset="-128"/>
        <a:cs typeface="ＭＳ Ｐゴシック" pitchFamily="4" charset="-128"/>
      </a:defRPr>
    </a:lvl2pPr>
    <a:lvl3pPr marL="914400" algn="l" defTabSz="457200" rtl="0" fontAlgn="base">
      <a:spcBef>
        <a:spcPct val="0"/>
      </a:spcBef>
      <a:spcAft>
        <a:spcPct val="0"/>
      </a:spcAft>
      <a:defRPr kern="1200">
        <a:solidFill>
          <a:schemeClr val="tx1"/>
        </a:solidFill>
        <a:latin typeface="Arial" pitchFamily="4" charset="0"/>
        <a:ea typeface="ＭＳ Ｐゴシック" pitchFamily="4" charset="-128"/>
        <a:cs typeface="ＭＳ Ｐゴシック" pitchFamily="4" charset="-128"/>
      </a:defRPr>
    </a:lvl3pPr>
    <a:lvl4pPr marL="1371600" algn="l" defTabSz="457200" rtl="0" fontAlgn="base">
      <a:spcBef>
        <a:spcPct val="0"/>
      </a:spcBef>
      <a:spcAft>
        <a:spcPct val="0"/>
      </a:spcAft>
      <a:defRPr kern="1200">
        <a:solidFill>
          <a:schemeClr val="tx1"/>
        </a:solidFill>
        <a:latin typeface="Arial" pitchFamily="4" charset="0"/>
        <a:ea typeface="ＭＳ Ｐゴシック" pitchFamily="4" charset="-128"/>
        <a:cs typeface="ＭＳ Ｐゴシック" pitchFamily="4" charset="-128"/>
      </a:defRPr>
    </a:lvl4pPr>
    <a:lvl5pPr marL="1828800" algn="l" defTabSz="457200" rtl="0" fontAlgn="base">
      <a:spcBef>
        <a:spcPct val="0"/>
      </a:spcBef>
      <a:spcAft>
        <a:spcPct val="0"/>
      </a:spcAft>
      <a:defRPr kern="1200">
        <a:solidFill>
          <a:schemeClr val="tx1"/>
        </a:solidFill>
        <a:latin typeface="Arial" pitchFamily="4" charset="0"/>
        <a:ea typeface="ＭＳ Ｐゴシック" pitchFamily="4" charset="-128"/>
        <a:cs typeface="ＭＳ Ｐゴシック" pitchFamily="4" charset="-128"/>
      </a:defRPr>
    </a:lvl5pPr>
    <a:lvl6pPr marL="2286000" algn="l" defTabSz="457200" rtl="0" eaLnBrk="1" latinLnBrk="0" hangingPunct="1">
      <a:defRPr kern="1200">
        <a:solidFill>
          <a:schemeClr val="tx1"/>
        </a:solidFill>
        <a:latin typeface="Arial" pitchFamily="4" charset="0"/>
        <a:ea typeface="ＭＳ Ｐゴシック" pitchFamily="4" charset="-128"/>
        <a:cs typeface="ＭＳ Ｐゴシック" pitchFamily="4" charset="-128"/>
      </a:defRPr>
    </a:lvl6pPr>
    <a:lvl7pPr marL="2743200" algn="l" defTabSz="457200" rtl="0" eaLnBrk="1" latinLnBrk="0" hangingPunct="1">
      <a:defRPr kern="1200">
        <a:solidFill>
          <a:schemeClr val="tx1"/>
        </a:solidFill>
        <a:latin typeface="Arial" pitchFamily="4" charset="0"/>
        <a:ea typeface="ＭＳ Ｐゴシック" pitchFamily="4" charset="-128"/>
        <a:cs typeface="ＭＳ Ｐゴシック" pitchFamily="4" charset="-128"/>
      </a:defRPr>
    </a:lvl7pPr>
    <a:lvl8pPr marL="3200400" algn="l" defTabSz="457200" rtl="0" eaLnBrk="1" latinLnBrk="0" hangingPunct="1">
      <a:defRPr kern="1200">
        <a:solidFill>
          <a:schemeClr val="tx1"/>
        </a:solidFill>
        <a:latin typeface="Arial" pitchFamily="4" charset="0"/>
        <a:ea typeface="ＭＳ Ｐゴシック" pitchFamily="4" charset="-128"/>
        <a:cs typeface="ＭＳ Ｐゴシック" pitchFamily="4" charset="-128"/>
      </a:defRPr>
    </a:lvl8pPr>
    <a:lvl9pPr marL="3657600" algn="l" defTabSz="457200" rtl="0" eaLnBrk="1" latinLnBrk="0" hangingPunct="1">
      <a:defRPr kern="1200">
        <a:solidFill>
          <a:schemeClr val="tx1"/>
        </a:solidFill>
        <a:latin typeface="Arial" pitchFamily="4" charset="0"/>
        <a:ea typeface="ＭＳ Ｐゴシック" pitchFamily="4" charset="-128"/>
        <a:cs typeface="ＭＳ Ｐゴシック" pitchFamily="4" charset="-128"/>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Lisa Paul" initials="LP" lastIdx="13" clrIdx="0"/>
  <p:cmAuthor id="1" name="Joan Rossi" initials="JR" lastIdx="1" clrIdx="1"/>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scaleToFitPaper="1"/>
  <p:clrMru>
    <a:srgbClr val="0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100" d="100"/>
          <a:sy n="100" d="100"/>
        </p:scale>
        <p:origin x="-2592" y="-912"/>
      </p:cViewPr>
      <p:guideLst>
        <p:guide orient="horz" pos="2160"/>
        <p:guide pos="2880"/>
      </p:guideLst>
    </p:cSldViewPr>
  </p:slid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99" d="100"/>
          <a:sy n="99" d="100"/>
        </p:scale>
        <p:origin x="-2408"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4" charset="0"/>
              </a:defRPr>
            </a:lvl1pPr>
          </a:lstStyle>
          <a:p>
            <a:fld id="{3F6079E7-BB31-4643-A16A-325188219472}" type="datetime1">
              <a:rPr lang="en-US"/>
              <a:pPr/>
              <a:t>5/10/17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4" charset="0"/>
              </a:defRPr>
            </a:lvl1pPr>
          </a:lstStyle>
          <a:p>
            <a:fld id="{59AE48AE-3219-3245-B57C-4CC308DCF0F9}" type="slidenum">
              <a:rPr lang="en-US"/>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4" charset="0"/>
              </a:defRPr>
            </a:lvl1pPr>
          </a:lstStyle>
          <a:p>
            <a:fld id="{F23C5660-0DC3-9247-960D-3E6188DDECC4}" type="datetime1">
              <a:rPr lang="en-US"/>
              <a:pPr/>
              <a:t>5/10/17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4" charset="0"/>
              </a:defRPr>
            </a:lvl1pPr>
          </a:lstStyle>
          <a:p>
            <a:fld id="{E45D556D-F775-5B46-85C4-4C29EC6082D2}"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4" charset="-128"/>
              <a:cs typeface="ＭＳ Ｐゴシック" pitchFamily="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EB992045-BF70-314B-ABE9-0D52FD8894B8}" type="slidenum">
              <a:rPr lang="en-US"/>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OPTIONAL:</a:t>
            </a:r>
          </a:p>
          <a:p>
            <a:pPr eaLnBrk="1" hangingPunct="1">
              <a:spcBef>
                <a:spcPct val="0"/>
              </a:spcBef>
            </a:pPr>
            <a:r>
              <a:rPr lang="en-US" smtClean="0">
                <a:ea typeface="ＭＳ Ｐゴシック" charset="-128"/>
                <a:cs typeface="ＭＳ Ｐゴシック" charset="-128"/>
              </a:rPr>
              <a:t>This video (Task 1 Slide 11 Activity 1 Effect of CO2 – VIDEO.mp4) </a:t>
            </a:r>
            <a:r>
              <a:rPr lang="en-US" dirty="0" smtClean="0">
                <a:ea typeface="ＭＳ Ｐゴシック" charset="-128"/>
                <a:cs typeface="ＭＳ Ｐゴシック" charset="-128"/>
              </a:rPr>
              <a:t>is optional but can be really helpful. It goes into more depth about what some molecules absorb more energy than others. </a:t>
            </a:r>
          </a:p>
          <a:p>
            <a:pPr eaLnBrk="1" hangingPunct="1">
              <a:spcBef>
                <a:spcPct val="0"/>
              </a:spcBef>
            </a:pPr>
            <a:r>
              <a:rPr lang="en-US" dirty="0" smtClean="0">
                <a:ea typeface="ＭＳ Ｐゴシック" charset="-128"/>
                <a:cs typeface="ＭＳ Ｐゴシック" charset="-128"/>
              </a:rPr>
              <a:t>BACKGROUND</a:t>
            </a:r>
          </a:p>
          <a:p>
            <a:pPr eaLnBrk="1" hangingPunct="1">
              <a:spcBef>
                <a:spcPct val="0"/>
              </a:spcBef>
            </a:pPr>
            <a:endParaRPr lang="en-US" dirty="0">
              <a:ea typeface="ＭＳ Ｐゴシック" pitchFamily="4" charset="-128"/>
              <a:cs typeface="ＭＳ Ｐゴシック" pitchFamily="4"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3914847A-C94D-C942-97E3-56AABC916A0A}" type="slidenum">
              <a:rPr lang="en-US"/>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4" charset="-128"/>
              <a:cs typeface="ＭＳ Ｐゴシック" pitchFamily="4"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3914847A-C94D-C942-97E3-56AABC916A0A}" type="slidenum">
              <a:rPr lang="en-US"/>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Use this slide to relate back to and debrief the lab.  What are the comparisons between the greenhouse gas lab and this picture?  </a:t>
            </a:r>
          </a:p>
          <a:p>
            <a:pPr eaLnBrk="1" hangingPunct="1">
              <a:spcBef>
                <a:spcPct val="0"/>
              </a:spcBef>
            </a:pPr>
            <a:r>
              <a:rPr lang="en-US" dirty="0" smtClean="0">
                <a:ea typeface="ＭＳ Ｐゴシック" charset="-128"/>
                <a:cs typeface="ＭＳ Ｐゴシック" charset="-128"/>
              </a:rPr>
              <a:t>Ask students for similarities and differences.  There is space on their lab notes to write their comments.</a:t>
            </a:r>
          </a:p>
          <a:p>
            <a:pPr eaLnBrk="1" hangingPunct="1">
              <a:spcBef>
                <a:spcPct val="0"/>
              </a:spcBef>
            </a:pPr>
            <a:endParaRPr lang="en-US" dirty="0">
              <a:ea typeface="ＭＳ Ｐゴシック" pitchFamily="4" charset="-128"/>
              <a:cs typeface="ＭＳ Ｐゴシック" pitchFamily="4"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3914847A-C94D-C942-97E3-56AABC916A0A}" type="slidenum">
              <a:rPr lang="en-US"/>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This is a picture of the numbers that give us the greenhouse effect.  This gives a more detailed description of of where the energy goes.  Explain that most of the solar irradiation reaching the lower atmosphere is visible light, but there are other wavelengths present as well. Some of the gases (including water vapor) in the atmosphere reflect incoming solar irradiation, some allow it to pass through to the Earth</a:t>
            </a:r>
            <a:r>
              <a:rPr lang="ja-JP" altLang="en-US" dirty="0" smtClean="0">
                <a:ea typeface="ＭＳ Ｐゴシック" charset="-128"/>
                <a:cs typeface="ＭＳ Ｐゴシック" charset="-128"/>
              </a:rPr>
              <a:t>’</a:t>
            </a:r>
            <a:r>
              <a:rPr lang="en-US" altLang="ja-JP" dirty="0" err="1" smtClean="0">
                <a:ea typeface="ＭＳ Ｐゴシック" charset="-128"/>
                <a:cs typeface="ＭＳ Ｐゴシック" charset="-128"/>
              </a:rPr>
              <a:t>s</a:t>
            </a:r>
            <a:r>
              <a:rPr lang="en-US" altLang="ja-JP" dirty="0" smtClean="0">
                <a:ea typeface="ＭＳ Ｐゴシック" charset="-128"/>
                <a:cs typeface="ＭＳ Ｐゴシック" charset="-128"/>
              </a:rPr>
              <a:t> surface (where it is absorbed), and some absorb it. </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The radiation (mostly visible light) that is absorbed in the atmosphere or by the Earth</a:t>
            </a:r>
            <a:r>
              <a:rPr lang="ja-JP" altLang="en-US" dirty="0" smtClean="0">
                <a:ea typeface="ＭＳ Ｐゴシック" charset="-128"/>
                <a:cs typeface="ＭＳ Ｐゴシック" charset="-128"/>
              </a:rPr>
              <a:t>’</a:t>
            </a:r>
            <a:r>
              <a:rPr lang="en-US" altLang="ja-JP" dirty="0" err="1" smtClean="0">
                <a:ea typeface="ＭＳ Ｐゴシック" charset="-128"/>
                <a:cs typeface="ＭＳ Ｐゴシック" charset="-128"/>
              </a:rPr>
              <a:t>s</a:t>
            </a:r>
            <a:r>
              <a:rPr lang="en-US" altLang="ja-JP" dirty="0" smtClean="0">
                <a:ea typeface="ＭＳ Ｐゴシック" charset="-128"/>
                <a:cs typeface="ＭＳ Ｐゴシック" charset="-128"/>
              </a:rPr>
              <a:t> surface is re-emitted as long wave infrared energy (heat). When long wave radiation interacts with the atmosphere, different molecules will reflect, absorb, or allow it to pass through to space. Point out that the passing of long wave radiation from the Earth</a:t>
            </a:r>
            <a:r>
              <a:rPr lang="ja-JP" altLang="en-US" dirty="0" smtClean="0">
                <a:ea typeface="ＭＳ Ｐゴシック" charset="-128"/>
                <a:cs typeface="ＭＳ Ｐゴシック" charset="-128"/>
              </a:rPr>
              <a:t>’</a:t>
            </a:r>
            <a:r>
              <a:rPr lang="en-US" altLang="ja-JP" dirty="0" err="1" smtClean="0">
                <a:ea typeface="ＭＳ Ｐゴシック" charset="-128"/>
                <a:cs typeface="ＭＳ Ｐゴシック" charset="-128"/>
              </a:rPr>
              <a:t>s</a:t>
            </a:r>
            <a:r>
              <a:rPr lang="en-US" altLang="ja-JP" dirty="0" smtClean="0">
                <a:ea typeface="ＭＳ Ｐゴシック" charset="-128"/>
                <a:cs typeface="ＭＳ Ｐゴシック" charset="-128"/>
              </a:rPr>
              <a:t> surface to the atmosphere, back to the Earth</a:t>
            </a:r>
            <a:r>
              <a:rPr lang="ja-JP" altLang="en-US" dirty="0" smtClean="0">
                <a:ea typeface="ＭＳ Ｐゴシック" charset="-128"/>
                <a:cs typeface="ＭＳ Ｐゴシック" charset="-128"/>
              </a:rPr>
              <a:t>’</a:t>
            </a:r>
            <a:r>
              <a:rPr lang="en-US" altLang="ja-JP" dirty="0" err="1" smtClean="0">
                <a:ea typeface="ＭＳ Ｐゴシック" charset="-128"/>
                <a:cs typeface="ＭＳ Ｐゴシック" charset="-128"/>
              </a:rPr>
              <a:t>s</a:t>
            </a:r>
            <a:r>
              <a:rPr lang="en-US" altLang="ja-JP" dirty="0" smtClean="0">
                <a:ea typeface="ＭＳ Ｐゴシック" charset="-128"/>
                <a:cs typeface="ＭＳ Ｐゴシック" charset="-128"/>
              </a:rPr>
              <a:t> surface and so on is the fate of large quantities of solar irradiation and a major positive forcing. So the atmospheric gases that allow visible light to pass through but then absorb and re-emit long wave radiation are of huge interest to us (they can be thought of as like the car</a:t>
            </a:r>
            <a:r>
              <a:rPr lang="ja-JP" altLang="en-US" dirty="0" smtClean="0">
                <a:ea typeface="ＭＳ Ｐゴシック" charset="-128"/>
                <a:cs typeface="ＭＳ Ｐゴシック" charset="-128"/>
              </a:rPr>
              <a:t>’</a:t>
            </a:r>
            <a:r>
              <a:rPr lang="en-US" altLang="ja-JP" dirty="0" err="1" smtClean="0">
                <a:ea typeface="ＭＳ Ｐゴシック" charset="-128"/>
                <a:cs typeface="ＭＳ Ｐゴシック" charset="-128"/>
              </a:rPr>
              <a:t>s</a:t>
            </a:r>
            <a:r>
              <a:rPr lang="en-US" altLang="ja-JP" dirty="0" smtClean="0">
                <a:ea typeface="ＭＳ Ｐゴシック" charset="-128"/>
                <a:cs typeface="ＭＳ Ｐゴシック" charset="-128"/>
              </a:rPr>
              <a:t> windshield), we call these </a:t>
            </a:r>
            <a:r>
              <a:rPr lang="ja-JP" altLang="en-US" dirty="0" smtClean="0">
                <a:ea typeface="ＭＳ Ｐゴシック" charset="-128"/>
                <a:cs typeface="ＭＳ Ｐゴシック" charset="-128"/>
              </a:rPr>
              <a:t>“</a:t>
            </a:r>
            <a:r>
              <a:rPr lang="en-US" altLang="ja-JP" dirty="0" smtClean="0">
                <a:ea typeface="ＭＳ Ｐゴシック" charset="-128"/>
                <a:cs typeface="ＭＳ Ｐゴシック" charset="-128"/>
              </a:rPr>
              <a:t>greenhouse gases</a:t>
            </a:r>
            <a:r>
              <a:rPr lang="ja-JP" altLang="en-US" dirty="0" smtClean="0">
                <a:ea typeface="ＭＳ Ｐゴシック" charset="-128"/>
                <a:cs typeface="ＭＳ Ｐゴシック" charset="-128"/>
              </a:rPr>
              <a:t>”</a:t>
            </a:r>
            <a:r>
              <a:rPr lang="en-US" altLang="ja-JP" dirty="0" smtClean="0">
                <a:ea typeface="ＭＳ Ｐゴシック" charset="-128"/>
                <a:cs typeface="ＭＳ Ｐゴシック" charset="-128"/>
              </a:rPr>
              <a:t> because they create a </a:t>
            </a:r>
            <a:r>
              <a:rPr lang="ja-JP" altLang="en-US" dirty="0" smtClean="0">
                <a:ea typeface="ＭＳ Ｐゴシック" charset="-128"/>
                <a:cs typeface="ＭＳ Ｐゴシック" charset="-128"/>
              </a:rPr>
              <a:t>“</a:t>
            </a:r>
            <a:r>
              <a:rPr lang="en-US" altLang="ja-JP" dirty="0" smtClean="0">
                <a:ea typeface="ＭＳ Ｐゴシック" charset="-128"/>
                <a:cs typeface="ＭＳ Ｐゴシック" charset="-128"/>
              </a:rPr>
              <a:t>greenhouse effect</a:t>
            </a:r>
            <a:r>
              <a:rPr lang="ja-JP" altLang="en-US" dirty="0" smtClean="0">
                <a:ea typeface="ＭＳ Ｐゴシック" charset="-128"/>
                <a:cs typeface="ＭＳ Ｐゴシック" charset="-128"/>
              </a:rPr>
              <a:t>”</a:t>
            </a:r>
            <a:r>
              <a:rPr lang="en-US" altLang="ja-JP" dirty="0" smtClean="0">
                <a:ea typeface="ＭＳ Ｐゴシック" charset="-128"/>
                <a:cs typeface="ＭＳ Ｐゴシック" charset="-128"/>
              </a:rPr>
              <a:t> in the Earth</a:t>
            </a:r>
            <a:r>
              <a:rPr lang="ja-JP" altLang="en-US" dirty="0" smtClean="0">
                <a:ea typeface="ＭＳ Ｐゴシック" charset="-128"/>
                <a:cs typeface="ＭＳ Ｐゴシック" charset="-128"/>
              </a:rPr>
              <a:t>’</a:t>
            </a:r>
            <a:r>
              <a:rPr lang="en-US" altLang="ja-JP" dirty="0" err="1" smtClean="0">
                <a:ea typeface="ＭＳ Ｐゴシック" charset="-128"/>
                <a:cs typeface="ＭＳ Ｐゴシック" charset="-128"/>
              </a:rPr>
              <a:t>s</a:t>
            </a:r>
            <a:r>
              <a:rPr lang="en-US" altLang="ja-JP" dirty="0" smtClean="0">
                <a:ea typeface="ＭＳ Ｐゴシック" charset="-128"/>
                <a:cs typeface="ＭＳ Ｐゴシック" charset="-128"/>
              </a:rPr>
              <a:t> atmosphere. </a:t>
            </a:r>
            <a:endParaRPr lang="en-US" smtClean="0">
              <a:ea typeface="ＭＳ Ｐゴシック" charset="-128"/>
              <a:cs typeface="ＭＳ Ｐゴシック" charset="-128"/>
            </a:endParaRPr>
          </a:p>
          <a:p>
            <a:pPr eaLnBrk="1" hangingPunct="1">
              <a:spcBef>
                <a:spcPct val="0"/>
              </a:spcBef>
            </a:pPr>
            <a:endParaRPr lang="en-US" dirty="0">
              <a:ea typeface="ＭＳ Ｐゴシック" pitchFamily="4" charset="-128"/>
              <a:cs typeface="ＭＳ Ｐゴシック" pitchFamily="4"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3914847A-C94D-C942-97E3-56AABC916A0A}" type="slidenum">
              <a:rPr lang="en-US"/>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4" charset="-128"/>
                <a:cs typeface="ＭＳ Ｐゴシック" pitchFamily="4" charset="-128"/>
              </a:rPr>
              <a:t>DAY 1 KWL CHART</a:t>
            </a:r>
          </a:p>
          <a:p>
            <a:pPr eaLnBrk="1" hangingPunct="1">
              <a:spcBef>
                <a:spcPct val="0"/>
              </a:spcBef>
            </a:pPr>
            <a:r>
              <a:rPr lang="en-US">
                <a:ea typeface="ＭＳ Ｐゴシック" pitchFamily="4" charset="-128"/>
                <a:cs typeface="ＭＳ Ｐゴシック" pitchFamily="4" charset="-128"/>
              </a:rPr>
              <a:t>Over the next few days we will be investigating the different greenhouse gases and where they are from.  Start with a KWL chart in order to determine what students already know.</a:t>
            </a:r>
          </a:p>
        </p:txBody>
      </p:sp>
      <p:sp>
        <p:nvSpPr>
          <p:cNvPr id="18435" name="Slide Number Placeholder 3"/>
          <p:cNvSpPr>
            <a:spLocks noGrp="1"/>
          </p:cNvSpPr>
          <p:nvPr>
            <p:ph type="sldNum" sz="quarter" idx="5"/>
          </p:nvPr>
        </p:nvSpPr>
        <p:spPr bwMode="auto">
          <a:noFill/>
          <a:ln>
            <a:miter lim="800000"/>
            <a:headEnd/>
            <a:tailEnd/>
          </a:ln>
        </p:spPr>
        <p:txBody>
          <a:bodyPr/>
          <a:lstStyle/>
          <a:p>
            <a:fld id="{6855249C-1951-064D-860E-A039055739BB}" type="slidenum">
              <a:rPr lang="en-US"/>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pitchFamily="4" charset="-128"/>
                <a:cs typeface="ＭＳ Ｐゴシック" pitchFamily="4" charset="-128"/>
              </a:rPr>
              <a:t>Defining a greenhouse.  Some students may know that a greenhouse is used to grow plants and that it is warmer inside than outside.  But, some might not distinguish a green house from a greenhouse</a:t>
            </a:r>
            <a:r>
              <a:rPr lang="en-US" dirty="0" smtClean="0">
                <a:ea typeface="ＭＳ Ｐゴシック" pitchFamily="4" charset="-128"/>
                <a:cs typeface="ＭＳ Ｐゴシック" pitchFamily="4" charset="-128"/>
              </a:rPr>
              <a:t>.</a:t>
            </a:r>
          </a:p>
          <a:p>
            <a:pPr eaLnBrk="1" hangingPunct="1">
              <a:spcBef>
                <a:spcPct val="0"/>
              </a:spcBef>
            </a:pPr>
            <a:r>
              <a:rPr lang="en-US" dirty="0" smtClean="0">
                <a:ea typeface="ＭＳ Ｐゴシック" pitchFamily="4" charset="-128"/>
                <a:cs typeface="ＭＳ Ｐゴシック" pitchFamily="4" charset="-128"/>
              </a:rPr>
              <a:t>(Internal</a:t>
            </a:r>
            <a:r>
              <a:rPr lang="en-US" baseline="0" dirty="0" smtClean="0">
                <a:ea typeface="ＭＳ Ｐゴシック" pitchFamily="4" charset="-128"/>
                <a:cs typeface="ＭＳ Ｐゴシック" pitchFamily="4" charset="-128"/>
              </a:rPr>
              <a:t> Note: did not include image of The White House because it did not correspond to </a:t>
            </a:r>
            <a:r>
              <a:rPr lang="en-US" baseline="0" smtClean="0">
                <a:ea typeface="ＭＳ Ｐゴシック" pitchFamily="4" charset="-128"/>
                <a:cs typeface="ＭＳ Ｐゴシック" pitchFamily="4" charset="-128"/>
              </a:rPr>
              <a:t>the text.)</a:t>
            </a:r>
            <a:endParaRPr lang="en-US" smtClean="0">
              <a:ea typeface="ＭＳ Ｐゴシック" pitchFamily="4" charset="-128"/>
              <a:cs typeface="ＭＳ Ｐゴシック" pitchFamily="4" charset="-128"/>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478B3C9F-5D12-8541-8EA6-AF302CE76743}" type="slidenum">
              <a:rPr lang="en-US"/>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4" charset="-128"/>
                <a:cs typeface="ＭＳ Ｐゴシック" pitchFamily="4" charset="-128"/>
              </a:rPr>
              <a:t>A greenhouse in this definition is a house used to trap the sun</a:t>
            </a:r>
            <a:r>
              <a:rPr lang="ja-JP" altLang="en-US">
                <a:ea typeface="ＭＳ Ｐゴシック" pitchFamily="4" charset="-128"/>
                <a:cs typeface="ＭＳ Ｐゴシック" pitchFamily="4" charset="-128"/>
              </a:rPr>
              <a:t>’</a:t>
            </a:r>
            <a:r>
              <a:rPr lang="en-US" altLang="ja-JP">
                <a:ea typeface="ＭＳ Ｐゴシック" pitchFamily="4" charset="-128"/>
                <a:cs typeface="ＭＳ Ｐゴシック" pitchFamily="4" charset="-128"/>
              </a:rPr>
              <a:t>s energy in order to extend the growing season or grow plants in areas that would otherwise be too cold.  We use this idea as a way to think about how sun</a:t>
            </a:r>
            <a:r>
              <a:rPr lang="ja-JP" altLang="en-US">
                <a:ea typeface="ＭＳ Ｐゴシック" pitchFamily="4" charset="-128"/>
                <a:cs typeface="ＭＳ Ｐゴシック" pitchFamily="4" charset="-128"/>
              </a:rPr>
              <a:t>’</a:t>
            </a:r>
            <a:r>
              <a:rPr lang="en-US" altLang="ja-JP">
                <a:ea typeface="ＭＳ Ｐゴシック" pitchFamily="4" charset="-128"/>
                <a:cs typeface="ＭＳ Ｐゴシック" pitchFamily="4" charset="-128"/>
              </a:rPr>
              <a:t>s energy is trapped in our atmosphere.  The difference is that the Earth is not surrounded by glass, but by invisible gas that is also able to trap energy and heat.</a:t>
            </a:r>
          </a:p>
          <a:p>
            <a:pPr eaLnBrk="1" hangingPunct="1">
              <a:spcBef>
                <a:spcPct val="0"/>
              </a:spcBef>
            </a:pPr>
            <a:endParaRPr lang="en-US">
              <a:ea typeface="ＭＳ Ｐゴシック" pitchFamily="4" charset="-128"/>
              <a:cs typeface="ＭＳ Ｐゴシック" pitchFamily="4"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3914847A-C94D-C942-97E3-56AABC916A0A}" type="slidenum">
              <a:rPr lang="en-US"/>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Students might also have experienced this feeling when they get into a car on a hot day.  It feels much warmer inside the car because of the trapped air.  So, it is different than the greenhouse effect but a connection to their experience.  Students might be able come up with other examples as well.</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Air in the car is trapped and can</a:t>
            </a:r>
            <a:r>
              <a:rPr lang="ja-JP" altLang="en-US" dirty="0" smtClean="0">
                <a:ea typeface="ＭＳ Ｐゴシック" charset="-128"/>
                <a:cs typeface="ＭＳ Ｐゴシック" charset="-128"/>
              </a:rPr>
              <a:t>’</a:t>
            </a:r>
            <a:r>
              <a:rPr lang="en-US" altLang="ja-JP" dirty="0" err="1" smtClean="0">
                <a:ea typeface="ＭＳ Ｐゴシック" charset="-128"/>
                <a:cs typeface="ＭＳ Ｐゴシック" charset="-128"/>
              </a:rPr>
              <a:t>t</a:t>
            </a:r>
            <a:r>
              <a:rPr lang="en-US" altLang="ja-JP" dirty="0" smtClean="0">
                <a:ea typeface="ＭＳ Ｐゴシック" charset="-128"/>
                <a:cs typeface="ＭＳ Ｐゴシック" charset="-128"/>
              </a:rPr>
              <a:t> get out.  On Earth, there is no physical boundary, so it is the gases that actually work to hold the heat. After these three slides students should be able to fill out the graphic organizer comparing and contrasting a greenhouse with the </a:t>
            </a:r>
            <a:r>
              <a:rPr lang="ja-JP" altLang="en-US" dirty="0" smtClean="0">
                <a:ea typeface="ＭＳ Ｐゴシック" charset="-128"/>
                <a:cs typeface="ＭＳ Ｐゴシック" charset="-128"/>
              </a:rPr>
              <a:t>“</a:t>
            </a:r>
            <a:r>
              <a:rPr lang="en-US" altLang="ja-JP" dirty="0" smtClean="0">
                <a:ea typeface="ＭＳ Ｐゴシック" charset="-128"/>
                <a:cs typeface="ＭＳ Ｐゴシック" charset="-128"/>
              </a:rPr>
              <a:t>greenhouse effect</a:t>
            </a:r>
            <a:r>
              <a:rPr lang="ja-JP" altLang="en-US" dirty="0" smtClean="0">
                <a:ea typeface="ＭＳ Ｐゴシック" charset="-128"/>
                <a:cs typeface="ＭＳ Ｐゴシック" charset="-128"/>
              </a:rPr>
              <a:t>”</a:t>
            </a:r>
            <a:r>
              <a:rPr lang="en-US" altLang="ja-JP" dirty="0" smtClean="0">
                <a:ea typeface="ＭＳ Ｐゴシック" charset="-128"/>
                <a:cs typeface="ＭＳ Ｐゴシック" charset="-128"/>
              </a:rPr>
              <a:t>  </a:t>
            </a:r>
            <a:endParaRPr lang="en-US" dirty="0" smtClean="0">
              <a:ea typeface="ＭＳ Ｐゴシック" charset="-128"/>
              <a:cs typeface="ＭＳ Ｐゴシック" charset="-128"/>
            </a:endParaRPr>
          </a:p>
          <a:p>
            <a:pPr eaLnBrk="1" hangingPunct="1">
              <a:spcBef>
                <a:spcPct val="0"/>
              </a:spcBef>
            </a:pPr>
            <a:endParaRPr lang="en-US" dirty="0">
              <a:ea typeface="ＭＳ Ｐゴシック" pitchFamily="4" charset="-128"/>
              <a:cs typeface="ＭＳ Ｐゴシック" pitchFamily="4"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3914847A-C94D-C942-97E3-56AABC916A0A}" type="slidenum">
              <a:rPr lang="en-US"/>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Most of our atmosphere is nitrogen and oxygen, neither of which is a greenhouse gas.  Compare this to the Goldilocks effect.  The </a:t>
            </a:r>
            <a:r>
              <a:rPr lang="en-US" dirty="0" err="1" smtClean="0">
                <a:ea typeface="ＭＳ Ｐゴシック" charset="-128"/>
                <a:cs typeface="ＭＳ Ｐゴシック" charset="-128"/>
              </a:rPr>
              <a:t>GHGs</a:t>
            </a:r>
            <a:r>
              <a:rPr lang="en-US" dirty="0" smtClean="0">
                <a:ea typeface="ＭＳ Ｐゴシック" charset="-128"/>
                <a:cs typeface="ＭＳ Ｐゴシック" charset="-128"/>
              </a:rPr>
              <a:t> in our atmosphere are less than 0.1% of the total amount of gas in the atmosphere and yet they are what make our planet inhabitable.  Without the small amount of greenhouse gases, the average temperature on the planet would be 0 degrees F</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There is a major misconception that the hole in the ozone layer is the primary reason for climate change. It is correct to say that the ozone hole has a small effect on climate change, but is not the main cause.  The other connection between these issues is that CFCs and their non-ozone-destroying replacements are very potent greenhouse gases, which also contribute to climate change. Students may or may not bring up these ideas in their discussion.</a:t>
            </a:r>
            <a:endParaRPr lang="en-US" dirty="0">
              <a:ea typeface="ＭＳ Ｐゴシック" charset="-128"/>
              <a:cs typeface="ＭＳ Ｐゴシック"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3914847A-C94D-C942-97E3-56AABC916A0A}" type="slidenum">
              <a:rPr lang="en-US"/>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Why is the greenhouse effect so important?  This slide compares the temperatures on the three planets with and without greenhouse gases.  All of them do experience warmer temperatures with the gases.  The next slide is specifically the Earth and temperatures are reported in Fahrenheit (which might be more familiar to the students).</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Recent calculations by NASA actually put the temperature change due to </a:t>
            </a:r>
            <a:r>
              <a:rPr lang="en-US" dirty="0" err="1" smtClean="0">
                <a:ea typeface="ＭＳ Ｐゴシック" charset="-128"/>
                <a:cs typeface="ＭＳ Ｐゴシック" charset="-128"/>
              </a:rPr>
              <a:t>GHGs</a:t>
            </a:r>
            <a:r>
              <a:rPr lang="en-US" dirty="0" smtClean="0">
                <a:ea typeface="ＭＳ Ｐゴシック" charset="-128"/>
                <a:cs typeface="ＭＳ Ｐゴシック" charset="-128"/>
              </a:rPr>
              <a:t> at only 20 degrees, not the 33 degrees in the chart.  This is mostly because of using a different </a:t>
            </a:r>
            <a:r>
              <a:rPr lang="en-US" dirty="0" err="1" smtClean="0">
                <a:ea typeface="ＭＳ Ｐゴシック" charset="-128"/>
                <a:cs typeface="ＭＳ Ｐゴシック" charset="-128"/>
              </a:rPr>
              <a:t>albedo</a:t>
            </a:r>
            <a:r>
              <a:rPr lang="en-US" dirty="0" smtClean="0">
                <a:ea typeface="ＭＳ Ｐゴシック" charset="-128"/>
                <a:cs typeface="ＭＳ Ｐゴシック" charset="-128"/>
              </a:rPr>
              <a:t> number to consider the effects of solar and </a:t>
            </a:r>
            <a:r>
              <a:rPr lang="en-US" dirty="0" err="1" smtClean="0">
                <a:ea typeface="ＭＳ Ｐゴシック" charset="-128"/>
                <a:cs typeface="ＭＳ Ｐゴシック" charset="-128"/>
              </a:rPr>
              <a:t>longwave</a:t>
            </a:r>
            <a:r>
              <a:rPr lang="en-US" dirty="0" smtClean="0">
                <a:ea typeface="ＭＳ Ｐゴシック" charset="-128"/>
                <a:cs typeface="ＭＳ Ｐゴシック" charset="-128"/>
              </a:rPr>
              <a:t> radiation on the planetary </a:t>
            </a:r>
            <a:r>
              <a:rPr lang="en-US" dirty="0" err="1" smtClean="0">
                <a:ea typeface="ＭＳ Ｐゴシック" charset="-128"/>
                <a:cs typeface="ＭＳ Ｐゴシック" charset="-128"/>
              </a:rPr>
              <a:t>albedo</a:t>
            </a:r>
            <a:r>
              <a:rPr lang="en-US" dirty="0" smtClean="0">
                <a:ea typeface="ＭＳ Ｐゴシック" charset="-128"/>
                <a:cs typeface="ＭＳ Ｐゴシック" charset="-128"/>
              </a:rPr>
              <a:t>.  The changed number is (-18 to -5) and is called the </a:t>
            </a:r>
            <a:r>
              <a:rPr lang="ja-JP" altLang="en-US" dirty="0" smtClean="0">
                <a:ea typeface="ＭＳ Ｐゴシック" charset="-128"/>
                <a:cs typeface="ＭＳ Ｐゴシック" charset="-128"/>
              </a:rPr>
              <a:t>“</a:t>
            </a:r>
            <a:r>
              <a:rPr lang="en-US" altLang="ja-JP" dirty="0" smtClean="0">
                <a:ea typeface="ＭＳ Ｐゴシック" charset="-128"/>
                <a:cs typeface="ＭＳ Ｐゴシック" charset="-128"/>
              </a:rPr>
              <a:t>atmosphere effect</a:t>
            </a:r>
            <a:r>
              <a:rPr lang="ja-JP" altLang="en-US" dirty="0" smtClean="0">
                <a:ea typeface="ＭＳ Ｐゴシック" charset="-128"/>
                <a:cs typeface="ＭＳ Ｐゴシック" charset="-128"/>
              </a:rPr>
              <a:t>”</a:t>
            </a:r>
            <a:r>
              <a:rPr lang="en-US" altLang="ja-JP" dirty="0" smtClean="0">
                <a:ea typeface="ＭＳ Ｐゴシック" charset="-128"/>
                <a:cs typeface="ＭＳ Ｐゴシック" charset="-128"/>
              </a:rPr>
              <a:t> of greenhouse gases, as opposed to the </a:t>
            </a:r>
            <a:r>
              <a:rPr lang="ja-JP" altLang="en-US" dirty="0" smtClean="0">
                <a:ea typeface="ＭＳ Ｐゴシック" charset="-128"/>
                <a:cs typeface="ＭＳ Ｐゴシック" charset="-128"/>
              </a:rPr>
              <a:t>“</a:t>
            </a:r>
            <a:r>
              <a:rPr lang="en-US" altLang="ja-JP" dirty="0" smtClean="0">
                <a:ea typeface="ＭＳ Ｐゴシック" charset="-128"/>
                <a:cs typeface="ＭＳ Ｐゴシック" charset="-128"/>
              </a:rPr>
              <a:t>enhanced atmospheric test</a:t>
            </a:r>
            <a:r>
              <a:rPr lang="ja-JP" altLang="en-US" dirty="0" smtClean="0">
                <a:ea typeface="ＭＳ Ｐゴシック" charset="-128"/>
                <a:cs typeface="ＭＳ Ｐゴシック" charset="-128"/>
              </a:rPr>
              <a:t>”</a:t>
            </a:r>
            <a:r>
              <a:rPr lang="en-US" altLang="ja-JP" dirty="0" smtClean="0">
                <a:ea typeface="ＭＳ Ｐゴシック" charset="-128"/>
                <a:cs typeface="ＭＳ Ｐゴシック" charset="-128"/>
              </a:rPr>
              <a:t> associated by the increase in greenhouse gases due to human activities.</a:t>
            </a:r>
            <a:endParaRPr lang="en-US" dirty="0" smtClean="0">
              <a:ea typeface="ＭＳ Ｐゴシック" charset="-128"/>
              <a:cs typeface="ＭＳ Ｐゴシック" charset="-128"/>
            </a:endParaRPr>
          </a:p>
          <a:p>
            <a:pPr eaLnBrk="1" hangingPunct="1">
              <a:spcBef>
                <a:spcPct val="0"/>
              </a:spcBef>
            </a:pPr>
            <a:endParaRPr lang="en-US" altLang="ja-JP" dirty="0" smtClean="0">
              <a:ea typeface="ＭＳ Ｐゴシック" pitchFamily="4" charset="-128"/>
              <a:cs typeface="ＭＳ Ｐゴシック" pitchFamily="4" charset="-128"/>
            </a:endParaRPr>
          </a:p>
          <a:p>
            <a:pPr eaLnBrk="1" hangingPunct="1">
              <a:spcBef>
                <a:spcPct val="0"/>
              </a:spcBef>
            </a:pPr>
            <a:endParaRPr lang="en-US" dirty="0">
              <a:ea typeface="ＭＳ Ｐゴシック" pitchFamily="4" charset="-128"/>
              <a:cs typeface="ＭＳ Ｐゴシック" pitchFamily="4"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3914847A-C94D-C942-97E3-56AABC916A0A}" type="slidenum">
              <a:rPr lang="en-US"/>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This is an example of why we want to have greenhouse gases.  They make our planet inhabitable and bring the temperature up to a level humans can live in.  It does not mean that the temperature everywhere on everyday is equal to 59 degrees, but just that there is a dramatic change because of the GHG.  We know this because we can look at other planets (Mars and Venus usually)  and compare their temperatures and atmospheres to ours.</a:t>
            </a:r>
            <a:endParaRPr lang="en-US" dirty="0">
              <a:ea typeface="ＭＳ Ｐゴシック" charset="-128"/>
              <a:cs typeface="ＭＳ Ｐゴシック"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3914847A-C94D-C942-97E3-56AABC916A0A}" type="slidenum">
              <a:rPr lang="en-US"/>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4" charset="-128"/>
              <a:cs typeface="ＭＳ Ｐゴシック" pitchFamily="4"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3914847A-C94D-C942-97E3-56AABC916A0A}" type="slidenum">
              <a:rPr lang="en-US"/>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LIMATE COVER">
    <p:spTree>
      <p:nvGrpSpPr>
        <p:cNvPr id="1" name=""/>
        <p:cNvGrpSpPr/>
        <p:nvPr/>
      </p:nvGrpSpPr>
      <p:grpSpPr>
        <a:xfrm>
          <a:off x="0" y="0"/>
          <a:ext cx="0" cy="0"/>
          <a:chOff x="0" y="0"/>
          <a:chExt cx="0" cy="0"/>
        </a:xfrm>
      </p:grpSpPr>
      <p:pic>
        <p:nvPicPr>
          <p:cNvPr id="3" name="Picture 2" descr="CLIMAT-pptcover.pn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Intro PAge">
    <p:spTree>
      <p:nvGrpSpPr>
        <p:cNvPr id="1" name=""/>
        <p:cNvGrpSpPr/>
        <p:nvPr/>
      </p:nvGrpSpPr>
      <p:grpSpPr>
        <a:xfrm>
          <a:off x="0" y="0"/>
          <a:ext cx="0" cy="0"/>
          <a:chOff x="0" y="0"/>
          <a:chExt cx="0" cy="0"/>
        </a:xfrm>
      </p:grpSpPr>
      <p:pic>
        <p:nvPicPr>
          <p:cNvPr id="5" name="Picture 4" descr="CLIMAT-Task1-05.png"/>
          <p:cNvPicPr>
            <a:picLocks noChangeAspect="1"/>
          </p:cNvPicPr>
          <p:nvPr userDrawn="1"/>
        </p:nvPicPr>
        <p:blipFill>
          <a:blip r:embed="rId2"/>
          <a:stretch>
            <a:fillRect/>
          </a:stretch>
        </p:blipFill>
        <p:spPr>
          <a:xfrm>
            <a:off x="0" y="0"/>
            <a:ext cx="9144000" cy="6858000"/>
          </a:xfrm>
          <a:prstGeom prst="rect">
            <a:avLst/>
          </a:prstGeom>
        </p:spPr>
      </p:pic>
      <p:sp>
        <p:nvSpPr>
          <p:cNvPr id="4" name="Content Placeholder 2"/>
          <p:cNvSpPr>
            <a:spLocks noGrp="1"/>
          </p:cNvSpPr>
          <p:nvPr>
            <p:ph idx="1"/>
          </p:nvPr>
        </p:nvSpPr>
        <p:spPr>
          <a:xfrm>
            <a:off x="457200" y="976630"/>
            <a:ext cx="8229600" cy="5157470"/>
          </a:xfrm>
        </p:spPr>
        <p:txBody>
          <a:bodyPr/>
          <a:lstStyle>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userDrawn="1"/>
        </p:nvSpPr>
        <p:spPr>
          <a:xfrm>
            <a:off x="1333500" y="150455"/>
            <a:ext cx="7581900" cy="430887"/>
          </a:xfrm>
          <a:prstGeom prst="rect">
            <a:avLst/>
          </a:prstGeom>
          <a:noFill/>
        </p:spPr>
        <p:txBody>
          <a:bodyPr wrap="square" rtlCol="0">
            <a:spAutoFit/>
          </a:bodyPr>
          <a:lstStyle/>
          <a:p>
            <a:r>
              <a:rPr lang="en-US" sz="2200" b="0" kern="1200" dirty="0" smtClean="0">
                <a:solidFill>
                  <a:srgbClr val="FFFFFF"/>
                </a:solidFill>
                <a:latin typeface="Calibri"/>
                <a:ea typeface="ＭＳ Ｐゴシック" pitchFamily="4" charset="-128"/>
                <a:cs typeface="Calibri"/>
              </a:rPr>
              <a:t>The Effects of Carbon Dioxide on Climate</a:t>
            </a:r>
            <a:endParaRPr lang="en-US" sz="2200" b="0" kern="1200" dirty="0">
              <a:solidFill>
                <a:srgbClr val="FFFFFF"/>
              </a:solidFill>
              <a:latin typeface="Calibri"/>
              <a:ea typeface="ＭＳ Ｐゴシック" pitchFamily="4" charset="-128"/>
              <a:cs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AGE">
    <p:spTree>
      <p:nvGrpSpPr>
        <p:cNvPr id="1" name=""/>
        <p:cNvGrpSpPr/>
        <p:nvPr/>
      </p:nvGrpSpPr>
      <p:grpSpPr>
        <a:xfrm>
          <a:off x="0" y="0"/>
          <a:ext cx="0" cy="0"/>
          <a:chOff x="0" y="0"/>
          <a:chExt cx="0" cy="0"/>
        </a:xfrm>
      </p:grpSpPr>
      <p:pic>
        <p:nvPicPr>
          <p:cNvPr id="3" name="Picture 3" descr="CLIMAT-LiftOff-06.pn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userDrawn="1"/>
        </p:nvSpPr>
        <p:spPr>
          <a:xfrm>
            <a:off x="1308100" y="184150"/>
            <a:ext cx="5106988" cy="369888"/>
          </a:xfrm>
          <a:prstGeom prst="rect">
            <a:avLst/>
          </a:prstGeom>
          <a:noFill/>
        </p:spPr>
        <p:txBody>
          <a:bodyPr wrap="none">
            <a:spAutoFit/>
          </a:bodyPr>
          <a:lstStyle/>
          <a:p>
            <a:pPr>
              <a:defRPr/>
            </a:pPr>
            <a:r>
              <a:rPr lang="en-US" dirty="0">
                <a:solidFill>
                  <a:schemeClr val="bg1"/>
                </a:solidFill>
              </a:rPr>
              <a:t>What is Climate Change and Why Do We Care?</a:t>
            </a:r>
          </a:p>
        </p:txBody>
      </p:sp>
      <p:sp>
        <p:nvSpPr>
          <p:cNvPr id="8" name="Content Placeholder 2"/>
          <p:cNvSpPr>
            <a:spLocks noGrp="1"/>
          </p:cNvSpPr>
          <p:nvPr>
            <p:ph idx="1"/>
          </p:nvPr>
        </p:nvSpPr>
        <p:spPr>
          <a:xfrm>
            <a:off x="457200" y="976630"/>
            <a:ext cx="8229600" cy="5157470"/>
          </a:xfrm>
        </p:spPr>
        <p:txBody>
          <a:bodyPr/>
          <a:lstStyle>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Intro PAge">
    <p:spTree>
      <p:nvGrpSpPr>
        <p:cNvPr id="1" name=""/>
        <p:cNvGrpSpPr/>
        <p:nvPr/>
      </p:nvGrpSpPr>
      <p:grpSpPr>
        <a:xfrm>
          <a:off x="0" y="0"/>
          <a:ext cx="0" cy="0"/>
          <a:chOff x="0" y="0"/>
          <a:chExt cx="0" cy="0"/>
        </a:xfrm>
      </p:grpSpPr>
      <p:sp>
        <p:nvSpPr>
          <p:cNvPr id="6" name="TextBox 5"/>
          <p:cNvSpPr txBox="1"/>
          <p:nvPr userDrawn="1"/>
        </p:nvSpPr>
        <p:spPr>
          <a:xfrm>
            <a:off x="1333500" y="150455"/>
            <a:ext cx="7581900" cy="430887"/>
          </a:xfrm>
          <a:prstGeom prst="rect">
            <a:avLst/>
          </a:prstGeom>
          <a:noFill/>
        </p:spPr>
        <p:txBody>
          <a:bodyPr wrap="square" rtlCol="0">
            <a:spAutoFit/>
          </a:bodyPr>
          <a:lstStyle/>
          <a:p>
            <a:r>
              <a:rPr lang="en-US" sz="2200" b="0" kern="1200" dirty="0" smtClean="0">
                <a:solidFill>
                  <a:srgbClr val="FFFFFF"/>
                </a:solidFill>
                <a:latin typeface="Calibri"/>
                <a:ea typeface="ＭＳ Ｐゴシック" pitchFamily="4" charset="-128"/>
                <a:cs typeface="Calibri"/>
              </a:rPr>
              <a:t>The Effects of Carbon Dioxide on Climate</a:t>
            </a:r>
            <a:endParaRPr lang="en-US" sz="2200" b="0" kern="1200" dirty="0">
              <a:solidFill>
                <a:srgbClr val="FFFFFF"/>
              </a:solidFill>
              <a:latin typeface="Calibri"/>
              <a:ea typeface="ＭＳ Ｐゴシック" pitchFamily="4" charset="-128"/>
              <a:cs typeface="Calibri"/>
            </a:endParaRPr>
          </a:p>
        </p:txBody>
      </p:sp>
      <p:pic>
        <p:nvPicPr>
          <p:cNvPr id="7" name="Picture 6" descr="CLIMAT-titleslide.png"/>
          <p:cNvPicPr>
            <a:picLocks noChangeAspect="1"/>
          </p:cNvPicPr>
          <p:nvPr userDrawn="1"/>
        </p:nvPicPr>
        <p:blipFill>
          <a:blip r:embed="rId2"/>
          <a:stretch>
            <a:fillRect/>
          </a:stretch>
        </p:blipFill>
        <p:spPr>
          <a:xfrm>
            <a:off x="50800" y="-3176"/>
            <a:ext cx="9074150" cy="6848476"/>
          </a:xfrm>
          <a:prstGeom prst="rect">
            <a:avLst/>
          </a:prstGeom>
        </p:spPr>
      </p:pic>
      <p:sp>
        <p:nvSpPr>
          <p:cNvPr id="8" name="TextBox 7"/>
          <p:cNvSpPr txBox="1"/>
          <p:nvPr userDrawn="1"/>
        </p:nvSpPr>
        <p:spPr>
          <a:xfrm>
            <a:off x="241300" y="1663700"/>
            <a:ext cx="2761694" cy="903239"/>
          </a:xfrm>
          <a:prstGeom prst="rect">
            <a:avLst/>
          </a:prstGeom>
          <a:noFill/>
        </p:spPr>
        <p:txBody>
          <a:bodyPr wrap="none" rtlCol="0">
            <a:spAutoFit/>
          </a:bodyPr>
          <a:lstStyle/>
          <a:p>
            <a:pPr>
              <a:lnSpc>
                <a:spcPts val="3060"/>
              </a:lnSpc>
              <a:spcAft>
                <a:spcPts val="0"/>
              </a:spcAft>
            </a:pPr>
            <a:r>
              <a:rPr lang="en-US" sz="3200" dirty="0" smtClean="0">
                <a:solidFill>
                  <a:schemeClr val="bg1"/>
                </a:solidFill>
                <a:latin typeface="Calibri"/>
                <a:cs typeface="Calibri"/>
              </a:rPr>
              <a:t>Slide Resources </a:t>
            </a:r>
          </a:p>
          <a:p>
            <a:pPr>
              <a:lnSpc>
                <a:spcPts val="3060"/>
              </a:lnSpc>
              <a:spcAft>
                <a:spcPts val="0"/>
              </a:spcAft>
            </a:pPr>
            <a:r>
              <a:rPr lang="en-US" sz="3200" dirty="0" smtClean="0">
                <a:solidFill>
                  <a:schemeClr val="bg1"/>
                </a:solidFill>
                <a:latin typeface="Calibri"/>
                <a:cs typeface="Calibri"/>
              </a:rPr>
              <a:t>for Post-Lab</a:t>
            </a:r>
            <a:endParaRPr lang="en-US" sz="3200" dirty="0">
              <a:solidFill>
                <a:schemeClr val="bg1"/>
              </a:solidFill>
              <a:latin typeface="Calibri"/>
              <a:cs typeface="Calibri"/>
            </a:endParaRPr>
          </a:p>
        </p:txBody>
      </p:sp>
      <p:sp>
        <p:nvSpPr>
          <p:cNvPr id="10" name="TextBox 9"/>
          <p:cNvSpPr txBox="1"/>
          <p:nvPr userDrawn="1"/>
        </p:nvSpPr>
        <p:spPr>
          <a:xfrm>
            <a:off x="4533900" y="109854"/>
            <a:ext cx="4546600" cy="741656"/>
          </a:xfrm>
          <a:prstGeom prst="rect">
            <a:avLst/>
          </a:prstGeom>
          <a:noFill/>
        </p:spPr>
        <p:txBody>
          <a:bodyPr wrap="square">
            <a:spAutoFit/>
          </a:bodyPr>
          <a:lstStyle/>
          <a:p>
            <a:pPr>
              <a:lnSpc>
                <a:spcPts val="2380"/>
              </a:lnSpc>
            </a:pPr>
            <a:r>
              <a:rPr lang="en-US" sz="2400" b="0" kern="1200" dirty="0" smtClean="0">
                <a:solidFill>
                  <a:srgbClr val="FFFFFF"/>
                </a:solidFill>
                <a:latin typeface="Calibri"/>
                <a:ea typeface="ＭＳ Ｐゴシック" pitchFamily="4" charset="-128"/>
                <a:cs typeface="Calibri"/>
              </a:rPr>
              <a:t>The Effects of Carbon Dioxide </a:t>
            </a:r>
            <a:br>
              <a:rPr lang="en-US" sz="2400" b="0" kern="1200" dirty="0" smtClean="0">
                <a:solidFill>
                  <a:srgbClr val="FFFFFF"/>
                </a:solidFill>
                <a:latin typeface="Calibri"/>
                <a:ea typeface="ＭＳ Ｐゴシック" pitchFamily="4" charset="-128"/>
                <a:cs typeface="Calibri"/>
              </a:rPr>
            </a:br>
            <a:r>
              <a:rPr lang="en-US" sz="2400" b="0" kern="1200" dirty="0" smtClean="0">
                <a:solidFill>
                  <a:srgbClr val="FFFFFF"/>
                </a:solidFill>
                <a:latin typeface="Calibri"/>
                <a:ea typeface="ＭＳ Ｐゴシック" pitchFamily="4" charset="-128"/>
                <a:cs typeface="Calibri"/>
              </a:rPr>
              <a:t>on Climate</a:t>
            </a:r>
            <a:endParaRPr lang="en-US" sz="2400" b="0" kern="1200" dirty="0">
              <a:solidFill>
                <a:srgbClr val="FFFFFF"/>
              </a:solidFill>
              <a:latin typeface="Calibri"/>
              <a:ea typeface="ＭＳ Ｐゴシック" pitchFamily="4" charset="-128"/>
              <a:cs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END Page">
    <p:spTree>
      <p:nvGrpSpPr>
        <p:cNvPr id="1" name=""/>
        <p:cNvGrpSpPr/>
        <p:nvPr/>
      </p:nvGrpSpPr>
      <p:grpSpPr>
        <a:xfrm>
          <a:off x="0" y="0"/>
          <a:ext cx="0" cy="0"/>
          <a:chOff x="0" y="0"/>
          <a:chExt cx="0" cy="0"/>
        </a:xfrm>
      </p:grpSpPr>
      <p:pic>
        <p:nvPicPr>
          <p:cNvPr id="2" name="Picture 3" descr="Powerpoint_backcover-01.png"/>
          <p:cNvPicPr>
            <a:picLocks noChangeAspect="1"/>
          </p:cNvPicPr>
          <p:nvPr userDrawn="1"/>
        </p:nvPicPr>
        <p:blipFill>
          <a:blip r:embed="rId2"/>
          <a:srcRect/>
          <a:stretch>
            <a:fillRect/>
          </a:stretch>
        </p:blipFill>
        <p:spPr bwMode="auto">
          <a:xfrm>
            <a:off x="0" y="0"/>
            <a:ext cx="9151938" cy="68580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4" r:id="rId5"/>
  </p:sldLayoutIdLst>
  <p:hf hdr="0" ftr="0" dt="0"/>
  <p:txStyles>
    <p:titleStyle>
      <a:lvl1pPr algn="ctr" defTabSz="457200" rtl="0" fontAlgn="base">
        <a:spcBef>
          <a:spcPct val="0"/>
        </a:spcBef>
        <a:spcAft>
          <a:spcPct val="0"/>
        </a:spcAft>
        <a:defRPr sz="4400" kern="1200">
          <a:solidFill>
            <a:srgbClr val="000000"/>
          </a:solidFill>
          <a:latin typeface="+mj-lt"/>
          <a:ea typeface="ＭＳ Ｐゴシック" pitchFamily="4" charset="-128"/>
          <a:cs typeface="ＭＳ Ｐゴシック" pitchFamily="4" charset="-128"/>
        </a:defRPr>
      </a:lvl1pPr>
      <a:lvl2pPr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2pPr>
      <a:lvl3pPr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3pPr>
      <a:lvl4pPr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4pPr>
      <a:lvl5pPr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5pPr>
      <a:lvl6pPr marL="457200"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6pPr>
      <a:lvl7pPr marL="914400"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7pPr>
      <a:lvl8pPr marL="1371600"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8pPr>
      <a:lvl9pPr marL="1828800" algn="ctr" defTabSz="457200" rtl="0" fontAlgn="base">
        <a:spcBef>
          <a:spcPct val="0"/>
        </a:spcBef>
        <a:spcAft>
          <a:spcPct val="0"/>
        </a:spcAft>
        <a:defRPr sz="4400">
          <a:solidFill>
            <a:srgbClr val="000000"/>
          </a:solidFill>
          <a:latin typeface="Calibri" pitchFamily="4" charset="0"/>
          <a:ea typeface="ＭＳ Ｐゴシック" pitchFamily="4" charset="-128"/>
          <a:cs typeface="ＭＳ Ｐゴシック" pitchFamily="4" charset="-128"/>
        </a:defRPr>
      </a:lvl9pPr>
    </p:titleStyle>
    <p:bodyStyle>
      <a:lvl1pPr marL="342900" indent="-342900" algn="l" defTabSz="457200" rtl="0" fontAlgn="base">
        <a:spcBef>
          <a:spcPct val="20000"/>
        </a:spcBef>
        <a:spcAft>
          <a:spcPct val="0"/>
        </a:spcAft>
        <a:buFont typeface="Arial" pitchFamily="4" charset="0"/>
        <a:defRPr sz="3200" b="1" kern="1200">
          <a:solidFill>
            <a:srgbClr val="CC0033"/>
          </a:solidFill>
          <a:latin typeface="+mn-lt"/>
          <a:ea typeface="ＭＳ Ｐゴシック" pitchFamily="4" charset="-128"/>
          <a:cs typeface="ＭＳ Ｐゴシック" pitchFamily="4" charset="-128"/>
        </a:defRPr>
      </a:lvl1pPr>
      <a:lvl2pPr marL="971550" indent="-514350" algn="l" defTabSz="457200" rtl="0" fontAlgn="base">
        <a:spcBef>
          <a:spcPct val="20000"/>
        </a:spcBef>
        <a:spcAft>
          <a:spcPct val="0"/>
        </a:spcAft>
        <a:buFont typeface="Arial" pitchFamily="4" charset="0"/>
        <a:defRPr sz="2800" kern="1200">
          <a:solidFill>
            <a:srgbClr val="000000"/>
          </a:solidFill>
          <a:latin typeface="+mn-lt"/>
          <a:ea typeface="ＭＳ Ｐゴシック" pitchFamily="4" charset="-128"/>
          <a:cs typeface="+mn-cs"/>
        </a:defRPr>
      </a:lvl2pPr>
      <a:lvl3pPr marL="1143000" indent="-228600" algn="l" defTabSz="457200" rtl="0" fontAlgn="base">
        <a:spcBef>
          <a:spcPct val="20000"/>
        </a:spcBef>
        <a:spcAft>
          <a:spcPct val="0"/>
        </a:spcAft>
        <a:buClr>
          <a:srgbClr val="000000"/>
        </a:buClr>
        <a:buFont typeface="Arial" pitchFamily="4" charset="0"/>
        <a:buChar char="•"/>
        <a:defRPr sz="2400" kern="1200">
          <a:solidFill>
            <a:srgbClr val="000000"/>
          </a:solidFill>
          <a:latin typeface="+mn-lt"/>
          <a:ea typeface="ＭＳ Ｐゴシック" pitchFamily="4" charset="-128"/>
          <a:cs typeface="+mn-cs"/>
        </a:defRPr>
      </a:lvl3pPr>
      <a:lvl4pPr marL="1600200" indent="-228600" algn="l" defTabSz="457200" rtl="0" fontAlgn="base">
        <a:spcBef>
          <a:spcPct val="20000"/>
        </a:spcBef>
        <a:spcAft>
          <a:spcPct val="0"/>
        </a:spcAft>
        <a:buClr>
          <a:srgbClr val="000000"/>
        </a:buClr>
        <a:buFont typeface="Lucida Grande" pitchFamily="4" charset="0"/>
        <a:buChar char="-"/>
        <a:defRPr sz="2000" kern="1200">
          <a:solidFill>
            <a:srgbClr val="000000"/>
          </a:solidFill>
          <a:latin typeface="+mn-lt"/>
          <a:ea typeface="ＭＳ Ｐゴシック" pitchFamily="4" charset="-128"/>
          <a:cs typeface="+mn-cs"/>
        </a:defRPr>
      </a:lvl4pPr>
      <a:lvl5pPr marL="2057400" indent="-228600" algn="l" defTabSz="457200" rtl="0" fontAlgn="base">
        <a:spcBef>
          <a:spcPct val="20000"/>
        </a:spcBef>
        <a:spcAft>
          <a:spcPct val="0"/>
        </a:spcAft>
        <a:buFont typeface="Arial" pitchFamily="4" charset="0"/>
        <a:buChar char="»"/>
        <a:defRPr sz="2000" kern="1200">
          <a:solidFill>
            <a:srgbClr val="000000"/>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video" Target="file://localhost/Users/joanrossi/Desktop/working/Copy%20of%20Activity%201%20Effect%20of%20CO2%20(video)%20ADD%20TO%20POWERPOINT%20TASK%201%20SLIDE%2011.mp4" TargetMode="Externa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fld id="{E516AF0C-EAAB-A145-A58D-839475A90766}"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15900" y="901700"/>
            <a:ext cx="9042400" cy="5380706"/>
          </a:xfrm>
        </p:spPr>
        <p:txBody>
          <a:bodyPr/>
          <a:lstStyle/>
          <a:p>
            <a:pPr marL="0"/>
            <a:r>
              <a:rPr lang="en-US" dirty="0" smtClean="0"/>
              <a:t>What if Earth did not have greenhouse gases </a:t>
            </a:r>
            <a:r>
              <a:rPr lang="en-US" sz="2400" dirty="0" smtClean="0"/>
              <a:t>(GHG)</a:t>
            </a:r>
            <a:r>
              <a:rPr lang="en-US" dirty="0" smtClean="0"/>
              <a:t>?</a:t>
            </a:r>
            <a:endParaRPr lang="en-US" dirty="0"/>
          </a:p>
        </p:txBody>
      </p:sp>
      <p:sp>
        <p:nvSpPr>
          <p:cNvPr id="10" name="TextBox 9"/>
          <p:cNvSpPr txBox="1"/>
          <p:nvPr/>
        </p:nvSpPr>
        <p:spPr>
          <a:xfrm>
            <a:off x="7848602" y="6038874"/>
            <a:ext cx="1340707" cy="246221"/>
          </a:xfrm>
          <a:prstGeom prst="rect">
            <a:avLst/>
          </a:prstGeom>
          <a:noFill/>
        </p:spPr>
        <p:txBody>
          <a:bodyPr wrap="none" rtlCol="0">
            <a:spAutoFit/>
          </a:bodyPr>
          <a:lstStyle/>
          <a:p>
            <a:r>
              <a:rPr lang="en-US" sz="1000" dirty="0" smtClean="0">
                <a:solidFill>
                  <a:srgbClr val="000000"/>
                </a:solidFill>
                <a:latin typeface="Calibri"/>
                <a:cs typeface="Calibri"/>
              </a:rPr>
              <a:t>Credit (planets): NASA</a:t>
            </a:r>
            <a:endParaRPr lang="en-US" sz="1000" dirty="0">
              <a:solidFill>
                <a:srgbClr val="000000"/>
              </a:solidFill>
              <a:latin typeface="Calibri"/>
              <a:cs typeface="Calibri"/>
            </a:endParaRPr>
          </a:p>
        </p:txBody>
      </p:sp>
      <p:pic>
        <p:nvPicPr>
          <p:cNvPr id="13" name="Picture 12" descr="CC_Task1_slide9.png"/>
          <p:cNvPicPr>
            <a:picLocks noChangeAspect="1"/>
          </p:cNvPicPr>
          <p:nvPr/>
        </p:nvPicPr>
        <p:blipFill>
          <a:blip r:embed="rId3"/>
          <a:stretch>
            <a:fillRect/>
          </a:stretch>
        </p:blipFill>
        <p:spPr>
          <a:xfrm>
            <a:off x="649288" y="1585913"/>
            <a:ext cx="7667625" cy="465137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15900" y="901700"/>
            <a:ext cx="9042400" cy="5380706"/>
          </a:xfrm>
        </p:spPr>
        <p:txBody>
          <a:bodyPr/>
          <a:lstStyle/>
          <a:p>
            <a:pPr marL="0">
              <a:spcBef>
                <a:spcPts val="0"/>
              </a:spcBef>
            </a:pPr>
            <a:r>
              <a:rPr lang="en-US" dirty="0" smtClean="0"/>
              <a:t>Why do some molecules absorb (or trap) lots of</a:t>
            </a:r>
          </a:p>
          <a:p>
            <a:pPr marL="0">
              <a:spcBef>
                <a:spcPts val="0"/>
              </a:spcBef>
            </a:pPr>
            <a:r>
              <a:rPr lang="en-US" dirty="0" smtClean="0"/>
              <a:t>heat while other don’t?</a:t>
            </a:r>
            <a:endParaRPr lang="en-US" dirty="0"/>
          </a:p>
        </p:txBody>
      </p:sp>
      <p:pic>
        <p:nvPicPr>
          <p:cNvPr id="5" name="Copy of Activity 1 Effect of CO2 (video) ADD TO POWERPOINT TASK 1 SLIDE 11.mp4">
            <a:hlinkClick r:id="" action="ppaction://media"/>
          </p:cNvPr>
          <p:cNvPicPr/>
          <p:nvPr>
            <a:videoFile r:link="rId1"/>
          </p:nvPr>
        </p:nvPicPr>
        <p:blipFill>
          <a:blip r:embed="rId4"/>
          <a:stretch>
            <a:fillRect/>
          </a:stretch>
        </p:blipFill>
        <p:spPr>
          <a:xfrm>
            <a:off x="2032000" y="2095500"/>
            <a:ext cx="5080000" cy="3810000"/>
          </a:xfrm>
          <a:prstGeom prst="rect">
            <a:avLst/>
          </a:prstGeom>
        </p:spPr>
      </p:pic>
      <p:pic>
        <p:nvPicPr>
          <p:cNvPr id="4" name="Picture 3" descr="Screen Shot 2017-05-09 at 12.32.14 PM.png"/>
          <p:cNvPicPr>
            <a:picLocks noChangeAspect="1"/>
          </p:cNvPicPr>
          <p:nvPr/>
        </p:nvPicPr>
        <p:blipFill>
          <a:blip r:embed="rId5"/>
          <a:stretch>
            <a:fillRect/>
          </a:stretch>
        </p:blipFill>
        <p:spPr>
          <a:xfrm>
            <a:off x="2032000" y="2095500"/>
            <a:ext cx="5098216"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greenhouse effect.png"/>
          <p:cNvPicPr>
            <a:picLocks noChangeAspect="1"/>
          </p:cNvPicPr>
          <p:nvPr/>
        </p:nvPicPr>
        <p:blipFill>
          <a:blip r:embed="rId3"/>
          <a:stretch>
            <a:fillRect/>
          </a:stretch>
        </p:blipFill>
        <p:spPr>
          <a:xfrm>
            <a:off x="1346200" y="1000124"/>
            <a:ext cx="6743700" cy="505777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CC_Task1_slide14.png"/>
          <p:cNvPicPr>
            <a:picLocks noChangeAspect="1"/>
          </p:cNvPicPr>
          <p:nvPr/>
        </p:nvPicPr>
        <p:blipFill>
          <a:blip r:embed="rId3"/>
          <a:stretch>
            <a:fillRect/>
          </a:stretch>
        </p:blipFill>
        <p:spPr>
          <a:xfrm>
            <a:off x="-38100" y="-25400"/>
            <a:ext cx="9144000" cy="680402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iftOff_Slide1.png"/>
          <p:cNvPicPr>
            <a:picLocks noChangeAspect="1"/>
          </p:cNvPicPr>
          <p:nvPr/>
        </p:nvPicPr>
        <p:blipFill>
          <a:blip r:embed="rId3"/>
          <a:srcRect l="875" r="583"/>
          <a:stretch>
            <a:fillRect/>
          </a:stretch>
        </p:blipFill>
        <p:spPr>
          <a:xfrm>
            <a:off x="26913" y="817563"/>
            <a:ext cx="9063735" cy="547687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6" descr="iStock-174860473.jpg"/>
          <p:cNvPicPr>
            <a:picLocks noGrp="1" noChangeAspect="1"/>
          </p:cNvPicPr>
          <p:nvPr>
            <p:ph idx="4294967295"/>
          </p:nvPr>
        </p:nvPicPr>
        <p:blipFill>
          <a:blip r:embed="rId3"/>
          <a:srcRect l="1514" r="95"/>
          <a:stretch>
            <a:fillRect/>
          </a:stretch>
        </p:blipFill>
        <p:spPr>
          <a:xfrm>
            <a:off x="3636492" y="1231295"/>
            <a:ext cx="5136014" cy="3480406"/>
          </a:xfrm>
        </p:spPr>
      </p:pic>
      <p:sp>
        <p:nvSpPr>
          <p:cNvPr id="17411" name="Slide Number Placeholder 4"/>
          <p:cNvSpPr>
            <a:spLocks noGrp="1"/>
          </p:cNvSpPr>
          <p:nvPr>
            <p:ph type="sldNum" sz="quarter" idx="4294967295"/>
          </p:nvPr>
        </p:nvSpPr>
        <p:spPr bwMode="auto">
          <a:xfrm>
            <a:off x="7010400" y="6356350"/>
            <a:ext cx="2133600" cy="365125"/>
          </a:xfrm>
          <a:prstGeom prst="rect">
            <a:avLst/>
          </a:prstGeom>
          <a:noFill/>
          <a:ln>
            <a:miter lim="800000"/>
            <a:headEnd/>
            <a:tailEnd/>
          </a:ln>
        </p:spPr>
        <p:txBody>
          <a:bodyPr/>
          <a:lstStyle/>
          <a:p>
            <a:fld id="{608CA5C8-B77A-4F4B-BD99-1DC8F6E37641}" type="slidenum">
              <a:rPr lang="en-US"/>
              <a:pPr/>
              <a:t>3</a:t>
            </a:fld>
            <a:endParaRPr lang="en-US"/>
          </a:p>
        </p:txBody>
      </p:sp>
      <p:sp>
        <p:nvSpPr>
          <p:cNvPr id="17412" name="Title 1"/>
          <p:cNvSpPr txBox="1">
            <a:spLocks/>
          </p:cNvSpPr>
          <p:nvPr/>
        </p:nvSpPr>
        <p:spPr bwMode="auto">
          <a:xfrm>
            <a:off x="0" y="274638"/>
            <a:ext cx="8229600" cy="1143000"/>
          </a:xfrm>
          <a:prstGeom prst="rect">
            <a:avLst/>
          </a:prstGeom>
          <a:noFill/>
          <a:ln w="9525">
            <a:noFill/>
            <a:miter lim="800000"/>
            <a:headEnd/>
            <a:tailEnd/>
          </a:ln>
        </p:spPr>
        <p:txBody>
          <a:bodyPr anchor="ctr">
            <a:prstTxWarp prst="textNoShape">
              <a:avLst/>
            </a:prstTxWarp>
          </a:bodyPr>
          <a:lstStyle/>
          <a:p>
            <a:pPr algn="ctr"/>
            <a:endParaRPr lang="en-US" sz="4400" b="1" dirty="0">
              <a:latin typeface="Calibri" pitchFamily="4" charset="0"/>
            </a:endParaRPr>
          </a:p>
        </p:txBody>
      </p:sp>
      <p:sp>
        <p:nvSpPr>
          <p:cNvPr id="9" name="TextBox 8"/>
          <p:cNvSpPr txBox="1"/>
          <p:nvPr/>
        </p:nvSpPr>
        <p:spPr>
          <a:xfrm>
            <a:off x="336047" y="1130300"/>
            <a:ext cx="3300445" cy="4462760"/>
          </a:xfrm>
          <a:prstGeom prst="rect">
            <a:avLst/>
          </a:prstGeom>
          <a:noFill/>
        </p:spPr>
        <p:txBody>
          <a:bodyPr wrap="square" rtlCol="0">
            <a:spAutoFit/>
          </a:bodyPr>
          <a:lstStyle/>
          <a:p>
            <a:pPr indent="-342900">
              <a:spcBef>
                <a:spcPts val="0"/>
              </a:spcBef>
              <a:spcAft>
                <a:spcPts val="600"/>
              </a:spcAft>
              <a:buSzPct val="103000"/>
            </a:pPr>
            <a:r>
              <a:rPr lang="en-US" sz="2400" dirty="0" smtClean="0">
                <a:solidFill>
                  <a:srgbClr val="000000"/>
                </a:solidFill>
                <a:latin typeface="Calibri"/>
                <a:ea typeface="Lucida Grande"/>
                <a:cs typeface="Calibri"/>
              </a:rPr>
              <a:t>You may have heard of greenhouse gases. </a:t>
            </a:r>
            <a:br>
              <a:rPr lang="en-US" sz="2400" dirty="0" smtClean="0">
                <a:solidFill>
                  <a:srgbClr val="000000"/>
                </a:solidFill>
                <a:latin typeface="Calibri"/>
                <a:ea typeface="Lucida Grande"/>
                <a:cs typeface="Calibri"/>
              </a:rPr>
            </a:br>
            <a:r>
              <a:rPr lang="en-US" sz="2400" dirty="0" smtClean="0">
                <a:solidFill>
                  <a:srgbClr val="000000"/>
                </a:solidFill>
                <a:latin typeface="Calibri"/>
                <a:ea typeface="Lucida Grande"/>
                <a:cs typeface="Calibri"/>
              </a:rPr>
              <a:t>In this presentation, </a:t>
            </a:r>
            <a:br>
              <a:rPr lang="en-US" sz="2400" dirty="0" smtClean="0">
                <a:solidFill>
                  <a:srgbClr val="000000"/>
                </a:solidFill>
                <a:latin typeface="Calibri"/>
                <a:ea typeface="Lucida Grande"/>
                <a:cs typeface="Calibri"/>
              </a:rPr>
            </a:br>
            <a:r>
              <a:rPr lang="en-US" sz="2400" dirty="0" smtClean="0">
                <a:solidFill>
                  <a:srgbClr val="000000"/>
                </a:solidFill>
                <a:latin typeface="Calibri"/>
                <a:ea typeface="Lucida Grande"/>
                <a:cs typeface="Calibri"/>
              </a:rPr>
              <a:t>you will learn more about them and focus</a:t>
            </a:r>
            <a:br>
              <a:rPr lang="en-US" sz="2400" dirty="0" smtClean="0">
                <a:solidFill>
                  <a:srgbClr val="000000"/>
                </a:solidFill>
                <a:latin typeface="Calibri"/>
                <a:ea typeface="Lucida Grande"/>
                <a:cs typeface="Calibri"/>
              </a:rPr>
            </a:br>
            <a:r>
              <a:rPr lang="en-US" sz="2400" dirty="0" smtClean="0">
                <a:solidFill>
                  <a:srgbClr val="000000"/>
                </a:solidFill>
                <a:latin typeface="Calibri"/>
                <a:ea typeface="Lucida Grande"/>
                <a:cs typeface="Calibri"/>
              </a:rPr>
              <a:t>on these questions:</a:t>
            </a:r>
          </a:p>
          <a:p>
            <a:pPr marL="457200" indent="-342900">
              <a:spcBef>
                <a:spcPts val="0"/>
              </a:spcBef>
              <a:spcAft>
                <a:spcPts val="600"/>
              </a:spcAft>
              <a:buSzPct val="103000"/>
              <a:buFont typeface="Arial"/>
              <a:buChar char="•"/>
            </a:pPr>
            <a:r>
              <a:rPr lang="en-US" sz="2400" b="0" dirty="0" smtClean="0">
                <a:solidFill>
                  <a:srgbClr val="000000"/>
                </a:solidFill>
                <a:latin typeface="Calibri"/>
                <a:ea typeface="Lucida Grande"/>
                <a:cs typeface="Calibri"/>
              </a:rPr>
              <a:t>What are the greenhouse gases?</a:t>
            </a:r>
          </a:p>
          <a:p>
            <a:pPr marL="457200" indent="-342900">
              <a:spcBef>
                <a:spcPts val="0"/>
              </a:spcBef>
              <a:spcAft>
                <a:spcPts val="600"/>
              </a:spcAft>
              <a:buSzPct val="103000"/>
              <a:buFont typeface="Arial"/>
              <a:buChar char="•"/>
            </a:pPr>
            <a:r>
              <a:rPr lang="en-US" sz="2400" dirty="0" smtClean="0">
                <a:solidFill>
                  <a:srgbClr val="000000"/>
                </a:solidFill>
                <a:latin typeface="Calibri"/>
                <a:ea typeface="Lucida Grande"/>
                <a:cs typeface="Calibri"/>
              </a:rPr>
              <a:t>Where do they come from?</a:t>
            </a:r>
          </a:p>
          <a:p>
            <a:pPr marL="457200" indent="-342900">
              <a:spcBef>
                <a:spcPts val="0"/>
              </a:spcBef>
              <a:spcAft>
                <a:spcPts val="600"/>
              </a:spcAft>
              <a:buSzPct val="103000"/>
              <a:buFont typeface="Arial"/>
              <a:buChar char="•"/>
            </a:pPr>
            <a:r>
              <a:rPr lang="en-US" sz="2400" b="0" dirty="0" smtClean="0">
                <a:solidFill>
                  <a:srgbClr val="000000"/>
                </a:solidFill>
                <a:latin typeface="Calibri"/>
                <a:ea typeface="Lucida Grande"/>
                <a:cs typeface="Calibri"/>
              </a:rPr>
              <a:t>How do they work?</a:t>
            </a:r>
            <a:endParaRPr lang="en-US" sz="2400" b="0" dirty="0" smtClean="0">
              <a:solidFill>
                <a:srgbClr val="000000"/>
              </a:solidFill>
              <a:latin typeface="Calibri"/>
              <a:ea typeface="Arial" pitchFamily="4" charset="0"/>
              <a:cs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CC-Task1-Slide3.png"/>
          <p:cNvPicPr>
            <a:picLocks noChangeAspect="1"/>
          </p:cNvPicPr>
          <p:nvPr/>
        </p:nvPicPr>
        <p:blipFill>
          <a:blip r:embed="rId3"/>
          <a:srcRect b="10549"/>
          <a:stretch>
            <a:fillRect/>
          </a:stretch>
        </p:blipFill>
        <p:spPr>
          <a:xfrm>
            <a:off x="483504" y="1857808"/>
            <a:ext cx="8304896" cy="3015384"/>
          </a:xfrm>
          <a:prstGeom prst="rect">
            <a:avLst/>
          </a:prstGeom>
        </p:spPr>
      </p:pic>
      <p:sp>
        <p:nvSpPr>
          <p:cNvPr id="12" name="Content Placeholder 11"/>
          <p:cNvSpPr>
            <a:spLocks noGrp="1"/>
          </p:cNvSpPr>
          <p:nvPr>
            <p:ph idx="1"/>
          </p:nvPr>
        </p:nvSpPr>
        <p:spPr>
          <a:xfrm>
            <a:off x="241300" y="976630"/>
            <a:ext cx="8445500" cy="5157470"/>
          </a:xfrm>
        </p:spPr>
        <p:txBody>
          <a:bodyPr/>
          <a:lstStyle/>
          <a:p>
            <a:r>
              <a:rPr lang="en-US" dirty="0" smtClean="0">
                <a:ea typeface="ＭＳ Ｐゴシック" pitchFamily="-100" charset="-128"/>
                <a:cs typeface="ＭＳ Ｐゴシック" pitchFamily="-100" charset="-128"/>
              </a:rPr>
              <a:t>What is a greenhouse?</a:t>
            </a:r>
          </a:p>
          <a:p>
            <a:endParaRPr lang="en-US" dirty="0" smtClean="0">
              <a:ea typeface="ＭＳ Ｐゴシック" pitchFamily="-100" charset="-128"/>
              <a:cs typeface="ＭＳ Ｐゴシック" pitchFamily="-100" charset="-128"/>
            </a:endParaRPr>
          </a:p>
          <a:p>
            <a:endParaRPr lang="en-US" dirty="0"/>
          </a:p>
        </p:txBody>
      </p:sp>
      <p:sp>
        <p:nvSpPr>
          <p:cNvPr id="19457" name="Slide Number Placeholder 3"/>
          <p:cNvSpPr>
            <a:spLocks noGrp="1"/>
          </p:cNvSpPr>
          <p:nvPr>
            <p:ph type="sldNum" sz="quarter" idx="4294967295"/>
          </p:nvPr>
        </p:nvSpPr>
        <p:spPr bwMode="auto">
          <a:xfrm>
            <a:off x="7010400" y="6356350"/>
            <a:ext cx="2133600" cy="365125"/>
          </a:xfrm>
          <a:prstGeom prst="rect">
            <a:avLst/>
          </a:prstGeom>
          <a:noFill/>
          <a:ln>
            <a:miter lim="800000"/>
            <a:headEnd/>
            <a:tailEnd/>
          </a:ln>
        </p:spPr>
        <p:txBody>
          <a:bodyPr/>
          <a:lstStyle/>
          <a:p>
            <a:fld id="{C8D842FF-0357-A94D-9470-A5BE8C398A1D}" type="slidenum">
              <a:rPr lang="en-US"/>
              <a:pPr/>
              <a:t>4</a:t>
            </a:fld>
            <a:endParaRPr lang="en-US"/>
          </a:p>
        </p:txBody>
      </p:sp>
      <p:sp>
        <p:nvSpPr>
          <p:cNvPr id="7" name="Up Arrow Callout 6"/>
          <p:cNvSpPr/>
          <p:nvPr/>
        </p:nvSpPr>
        <p:spPr>
          <a:xfrm>
            <a:off x="5473700" y="4945784"/>
            <a:ext cx="2895600" cy="1192212"/>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11"/>
          <p:cNvSpPr txBox="1">
            <a:spLocks noChangeArrowheads="1"/>
          </p:cNvSpPr>
          <p:nvPr/>
        </p:nvSpPr>
        <p:spPr bwMode="auto">
          <a:xfrm>
            <a:off x="876300" y="5321300"/>
            <a:ext cx="2895600" cy="677108"/>
          </a:xfrm>
          <a:prstGeom prst="rect">
            <a:avLst/>
          </a:prstGeom>
          <a:noFill/>
          <a:ln w="9525">
            <a:noFill/>
            <a:miter lim="800000"/>
            <a:headEnd/>
            <a:tailEnd/>
          </a:ln>
        </p:spPr>
        <p:txBody>
          <a:bodyPr wrap="square">
            <a:prstTxWarp prst="textNoShape">
              <a:avLst/>
            </a:prstTxWarp>
            <a:spAutoFit/>
          </a:bodyPr>
          <a:lstStyle/>
          <a:p>
            <a:endParaRPr lang="en-US" dirty="0" smtClean="0">
              <a:solidFill>
                <a:srgbClr val="000000"/>
              </a:solidFill>
              <a:latin typeface="Calibri" pitchFamily="4" charset="0"/>
            </a:endParaRPr>
          </a:p>
          <a:p>
            <a:pPr algn="ctr"/>
            <a:r>
              <a:rPr lang="en-US" sz="2000" b="1" dirty="0" smtClean="0">
                <a:solidFill>
                  <a:schemeClr val="bg1"/>
                </a:solidFill>
                <a:latin typeface="Calibri" pitchFamily="4" charset="0"/>
              </a:rPr>
              <a:t>A </a:t>
            </a:r>
            <a:r>
              <a:rPr lang="en-US" sz="2000" b="1" dirty="0">
                <a:solidFill>
                  <a:schemeClr val="bg1"/>
                </a:solidFill>
                <a:latin typeface="Calibri" pitchFamily="4" charset="0"/>
              </a:rPr>
              <a:t>house that is green?</a:t>
            </a:r>
          </a:p>
        </p:txBody>
      </p:sp>
      <p:sp>
        <p:nvSpPr>
          <p:cNvPr id="9" name="Up Arrow Callout 8"/>
          <p:cNvSpPr/>
          <p:nvPr/>
        </p:nvSpPr>
        <p:spPr>
          <a:xfrm>
            <a:off x="1092200" y="4945784"/>
            <a:ext cx="2895600" cy="1192212"/>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11"/>
          <p:cNvSpPr txBox="1">
            <a:spLocks noChangeArrowheads="1"/>
          </p:cNvSpPr>
          <p:nvPr/>
        </p:nvSpPr>
        <p:spPr bwMode="auto">
          <a:xfrm>
            <a:off x="1092200" y="5257800"/>
            <a:ext cx="2895600" cy="677108"/>
          </a:xfrm>
          <a:prstGeom prst="rect">
            <a:avLst/>
          </a:prstGeom>
          <a:noFill/>
          <a:ln w="9525">
            <a:noFill/>
            <a:miter lim="800000"/>
            <a:headEnd/>
            <a:tailEnd/>
          </a:ln>
        </p:spPr>
        <p:txBody>
          <a:bodyPr wrap="square">
            <a:prstTxWarp prst="textNoShape">
              <a:avLst/>
            </a:prstTxWarp>
            <a:spAutoFit/>
          </a:bodyPr>
          <a:lstStyle/>
          <a:p>
            <a:endParaRPr lang="en-US" dirty="0" smtClean="0">
              <a:solidFill>
                <a:srgbClr val="000000"/>
              </a:solidFill>
              <a:latin typeface="Calibri" pitchFamily="4" charset="0"/>
            </a:endParaRPr>
          </a:p>
          <a:p>
            <a:pPr algn="ctr"/>
            <a:r>
              <a:rPr lang="en-US" sz="2000" b="1" dirty="0" smtClean="0">
                <a:solidFill>
                  <a:schemeClr val="bg1"/>
                </a:solidFill>
                <a:latin typeface="Calibri" pitchFamily="4" charset="0"/>
              </a:rPr>
              <a:t>A </a:t>
            </a:r>
            <a:r>
              <a:rPr lang="en-US" sz="2000" b="1" dirty="0">
                <a:solidFill>
                  <a:schemeClr val="bg1"/>
                </a:solidFill>
                <a:latin typeface="Calibri" pitchFamily="4" charset="0"/>
              </a:rPr>
              <a:t>house that is green?</a:t>
            </a:r>
          </a:p>
        </p:txBody>
      </p:sp>
      <p:sp>
        <p:nvSpPr>
          <p:cNvPr id="11" name="TextBox 11"/>
          <p:cNvSpPr txBox="1">
            <a:spLocks noChangeArrowheads="1"/>
          </p:cNvSpPr>
          <p:nvPr/>
        </p:nvSpPr>
        <p:spPr bwMode="auto">
          <a:xfrm>
            <a:off x="5473700" y="5266492"/>
            <a:ext cx="2895600" cy="677108"/>
          </a:xfrm>
          <a:prstGeom prst="rect">
            <a:avLst/>
          </a:prstGeom>
          <a:noFill/>
          <a:ln w="9525">
            <a:noFill/>
            <a:miter lim="800000"/>
            <a:headEnd/>
            <a:tailEnd/>
          </a:ln>
        </p:spPr>
        <p:txBody>
          <a:bodyPr wrap="square">
            <a:prstTxWarp prst="textNoShape">
              <a:avLst/>
            </a:prstTxWarp>
            <a:spAutoFit/>
          </a:bodyPr>
          <a:lstStyle/>
          <a:p>
            <a:endParaRPr lang="en-US" dirty="0" smtClean="0">
              <a:solidFill>
                <a:srgbClr val="000000"/>
              </a:solidFill>
              <a:latin typeface="Calibri" pitchFamily="4" charset="0"/>
            </a:endParaRPr>
          </a:p>
          <a:p>
            <a:pPr algn="ctr"/>
            <a:r>
              <a:rPr lang="en-US" sz="2000" b="1" dirty="0" smtClean="0">
                <a:solidFill>
                  <a:schemeClr val="bg1"/>
                </a:solidFill>
                <a:latin typeface="Calibri" pitchFamily="4" charset="0"/>
              </a:rPr>
              <a:t>A sod house?</a:t>
            </a:r>
            <a:endParaRPr lang="en-US" sz="2000" b="1" dirty="0">
              <a:solidFill>
                <a:schemeClr val="bg1"/>
              </a:solidFill>
              <a:latin typeface="Calibri" pitchFamily="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17500" y="976630"/>
            <a:ext cx="8229600" cy="5157470"/>
          </a:xfrm>
        </p:spPr>
        <p:txBody>
          <a:bodyPr/>
          <a:lstStyle/>
          <a:p>
            <a:r>
              <a:rPr lang="en-US" dirty="0" smtClean="0"/>
              <a:t>A Greenhouse</a:t>
            </a:r>
            <a:endParaRPr lang="en-US" dirty="0"/>
          </a:p>
        </p:txBody>
      </p:sp>
      <p:sp>
        <p:nvSpPr>
          <p:cNvPr id="21507" name="Slide Number Placeholder 3"/>
          <p:cNvSpPr>
            <a:spLocks noGrp="1"/>
          </p:cNvSpPr>
          <p:nvPr>
            <p:ph type="sldNum" sz="quarter" idx="4294967295"/>
          </p:nvPr>
        </p:nvSpPr>
        <p:spPr bwMode="auto">
          <a:xfrm>
            <a:off x="7010400" y="6356350"/>
            <a:ext cx="2133600" cy="365125"/>
          </a:xfrm>
          <a:prstGeom prst="rect">
            <a:avLst/>
          </a:prstGeom>
          <a:noFill/>
          <a:ln>
            <a:miter lim="800000"/>
            <a:headEnd/>
            <a:tailEnd/>
          </a:ln>
        </p:spPr>
        <p:txBody>
          <a:bodyPr/>
          <a:lstStyle/>
          <a:p>
            <a:fld id="{1F2F52D5-BDEC-A142-8710-002CF327F219}" type="slidenum">
              <a:rPr lang="en-US"/>
              <a:pPr/>
              <a:t>5</a:t>
            </a:fld>
            <a:endParaRPr lang="en-US"/>
          </a:p>
        </p:txBody>
      </p:sp>
      <p:pic>
        <p:nvPicPr>
          <p:cNvPr id="7" name="Picture 6" descr="iStock-490639536.jpg"/>
          <p:cNvPicPr>
            <a:picLocks noChangeAspect="1"/>
          </p:cNvPicPr>
          <p:nvPr/>
        </p:nvPicPr>
        <p:blipFill>
          <a:blip r:embed="rId3"/>
          <a:srcRect l="522" t="13248" r="522" b="12043"/>
          <a:stretch>
            <a:fillRect/>
          </a:stretch>
        </p:blipFill>
        <p:spPr>
          <a:xfrm>
            <a:off x="47863" y="1816318"/>
            <a:ext cx="9048401" cy="444021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90500" y="976630"/>
            <a:ext cx="8318500" cy="5157470"/>
          </a:xfrm>
        </p:spPr>
        <p:txBody>
          <a:bodyPr/>
          <a:lstStyle/>
          <a:p>
            <a:r>
              <a:rPr lang="en-US" dirty="0" smtClean="0"/>
              <a:t>What is the greenhouse effect?</a:t>
            </a:r>
            <a:endParaRPr lang="en-US" dirty="0"/>
          </a:p>
        </p:txBody>
      </p:sp>
      <p:sp>
        <p:nvSpPr>
          <p:cNvPr id="21507" name="Slide Number Placeholder 3"/>
          <p:cNvSpPr>
            <a:spLocks noGrp="1"/>
          </p:cNvSpPr>
          <p:nvPr>
            <p:ph type="sldNum" sz="quarter" idx="4294967295"/>
          </p:nvPr>
        </p:nvSpPr>
        <p:spPr bwMode="auto">
          <a:xfrm>
            <a:off x="7010400" y="6356350"/>
            <a:ext cx="2133600" cy="365125"/>
          </a:xfrm>
          <a:prstGeom prst="rect">
            <a:avLst/>
          </a:prstGeom>
          <a:noFill/>
          <a:ln>
            <a:miter lim="800000"/>
            <a:headEnd/>
            <a:tailEnd/>
          </a:ln>
        </p:spPr>
        <p:txBody>
          <a:bodyPr/>
          <a:lstStyle/>
          <a:p>
            <a:fld id="{1F2F52D5-BDEC-A142-8710-002CF327F219}" type="slidenum">
              <a:rPr lang="en-US"/>
              <a:pPr/>
              <a:t>6</a:t>
            </a:fld>
            <a:endParaRPr lang="en-US"/>
          </a:p>
        </p:txBody>
      </p:sp>
      <p:pic>
        <p:nvPicPr>
          <p:cNvPr id="7" name="Picture 6" descr="CC-Take1-Slide6.png"/>
          <p:cNvPicPr>
            <a:picLocks noChangeAspect="1"/>
          </p:cNvPicPr>
          <p:nvPr/>
        </p:nvPicPr>
        <p:blipFill>
          <a:blip r:embed="rId3"/>
          <a:stretch>
            <a:fillRect/>
          </a:stretch>
        </p:blipFill>
        <p:spPr>
          <a:xfrm>
            <a:off x="301846" y="2335213"/>
            <a:ext cx="8550054" cy="294798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Composition of the Earth’s Atmosphere</a:t>
            </a:r>
            <a:endParaRPr lang="en-US" dirty="0"/>
          </a:p>
        </p:txBody>
      </p:sp>
      <p:sp>
        <p:nvSpPr>
          <p:cNvPr id="21507" name="Slide Number Placeholder 3"/>
          <p:cNvSpPr>
            <a:spLocks noGrp="1"/>
          </p:cNvSpPr>
          <p:nvPr>
            <p:ph type="sldNum" sz="quarter" idx="4294967295"/>
          </p:nvPr>
        </p:nvSpPr>
        <p:spPr bwMode="auto">
          <a:xfrm>
            <a:off x="7010400" y="6356350"/>
            <a:ext cx="2133600" cy="365125"/>
          </a:xfrm>
          <a:prstGeom prst="rect">
            <a:avLst/>
          </a:prstGeom>
          <a:noFill/>
          <a:ln>
            <a:miter lim="800000"/>
            <a:headEnd/>
            <a:tailEnd/>
          </a:ln>
        </p:spPr>
        <p:txBody>
          <a:bodyPr/>
          <a:lstStyle/>
          <a:p>
            <a:fld id="{1F2F52D5-BDEC-A142-8710-002CF327F219}" type="slidenum">
              <a:rPr lang="en-US"/>
              <a:pPr/>
              <a:t>7</a:t>
            </a:fld>
            <a:endParaRPr lang="en-US"/>
          </a:p>
        </p:txBody>
      </p:sp>
      <p:pic>
        <p:nvPicPr>
          <p:cNvPr id="14" name="Picture 13" descr="Slide6.png"/>
          <p:cNvPicPr>
            <a:picLocks noChangeAspect="1"/>
          </p:cNvPicPr>
          <p:nvPr/>
        </p:nvPicPr>
        <p:blipFill>
          <a:blip r:embed="rId3"/>
          <a:stretch>
            <a:fillRect/>
          </a:stretch>
        </p:blipFill>
        <p:spPr>
          <a:xfrm>
            <a:off x="400050" y="2057400"/>
            <a:ext cx="5143500" cy="3327400"/>
          </a:xfrm>
          <a:prstGeom prst="rect">
            <a:avLst/>
          </a:prstGeom>
        </p:spPr>
      </p:pic>
      <p:sp>
        <p:nvSpPr>
          <p:cNvPr id="7" name="Rectangle 6"/>
          <p:cNvSpPr/>
          <p:nvPr/>
        </p:nvSpPr>
        <p:spPr>
          <a:xfrm>
            <a:off x="6032500" y="3263900"/>
            <a:ext cx="2921000" cy="15875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TextBox 7"/>
          <p:cNvSpPr txBox="1"/>
          <p:nvPr/>
        </p:nvSpPr>
        <p:spPr>
          <a:xfrm>
            <a:off x="5619750" y="1689100"/>
            <a:ext cx="3587750" cy="4296560"/>
          </a:xfrm>
          <a:prstGeom prst="rect">
            <a:avLst/>
          </a:prstGeom>
          <a:noFill/>
        </p:spPr>
        <p:txBody>
          <a:bodyPr wrap="square" rtlCol="0">
            <a:spAutoFit/>
          </a:bodyPr>
          <a:lstStyle/>
          <a:p>
            <a:pPr marL="342900" lvl="0" indent="-342900">
              <a:spcBef>
                <a:spcPct val="20000"/>
              </a:spcBef>
              <a:buFont typeface="Arial" pitchFamily="4" charset="0"/>
              <a:buChar char="•"/>
              <a:defRPr/>
            </a:pPr>
            <a:r>
              <a:rPr lang="en-US" sz="2200" dirty="0" smtClean="0">
                <a:solidFill>
                  <a:srgbClr val="000000"/>
                </a:solidFill>
              </a:rPr>
              <a:t>Nitrogen (N</a:t>
            </a:r>
            <a:r>
              <a:rPr lang="en-US" sz="2200" baseline="-25000" dirty="0" smtClean="0">
                <a:solidFill>
                  <a:srgbClr val="000000"/>
                </a:solidFill>
              </a:rPr>
              <a:t>2</a:t>
            </a:r>
            <a:r>
              <a:rPr lang="en-US" sz="2200" dirty="0" smtClean="0">
                <a:solidFill>
                  <a:srgbClr val="000000"/>
                </a:solidFill>
              </a:rPr>
              <a:t>) = 78%</a:t>
            </a:r>
          </a:p>
          <a:p>
            <a:pPr marL="342900" lvl="0" indent="-342900">
              <a:spcBef>
                <a:spcPct val="20000"/>
              </a:spcBef>
              <a:buFont typeface="Arial" pitchFamily="4" charset="0"/>
              <a:buChar char="•"/>
              <a:defRPr/>
            </a:pPr>
            <a:r>
              <a:rPr lang="en-US" sz="2200" dirty="0" smtClean="0">
                <a:solidFill>
                  <a:srgbClr val="000000"/>
                </a:solidFill>
              </a:rPr>
              <a:t>Oxygen( O</a:t>
            </a:r>
            <a:r>
              <a:rPr lang="en-US" sz="2200" baseline="-25000" dirty="0" smtClean="0">
                <a:solidFill>
                  <a:srgbClr val="000000"/>
                </a:solidFill>
              </a:rPr>
              <a:t>2</a:t>
            </a:r>
            <a:r>
              <a:rPr lang="en-US" sz="2200" dirty="0" smtClean="0">
                <a:solidFill>
                  <a:srgbClr val="000000"/>
                </a:solidFill>
              </a:rPr>
              <a:t>)  = 21%</a:t>
            </a:r>
          </a:p>
          <a:p>
            <a:pPr marL="342900" lvl="0" indent="-342900">
              <a:spcBef>
                <a:spcPct val="20000"/>
              </a:spcBef>
              <a:buFont typeface="Arial" pitchFamily="4" charset="0"/>
              <a:buChar char="•"/>
              <a:defRPr/>
            </a:pPr>
            <a:r>
              <a:rPr lang="en-US" sz="2200" dirty="0" smtClean="0">
                <a:solidFill>
                  <a:srgbClr val="000000"/>
                </a:solidFill>
              </a:rPr>
              <a:t>Other = 1.0%</a:t>
            </a:r>
          </a:p>
          <a:p>
            <a:pPr marL="742950" lvl="1" indent="-285750">
              <a:spcBef>
                <a:spcPct val="20000"/>
              </a:spcBef>
              <a:buFont typeface="Arial" pitchFamily="4" charset="0"/>
              <a:buChar char="–"/>
              <a:defRPr/>
            </a:pPr>
            <a:r>
              <a:rPr lang="en-US" sz="2200" dirty="0" smtClean="0">
                <a:solidFill>
                  <a:srgbClr val="000000"/>
                </a:solidFill>
                <a:ea typeface="ＭＳ Ｐゴシック" charset="0"/>
              </a:rPr>
              <a:t>Argon (</a:t>
            </a:r>
            <a:r>
              <a:rPr lang="en-US" sz="2200" dirty="0" err="1" smtClean="0">
                <a:solidFill>
                  <a:srgbClr val="000000"/>
                </a:solidFill>
                <a:ea typeface="ＭＳ Ｐゴシック" charset="0"/>
              </a:rPr>
              <a:t>Ar</a:t>
            </a:r>
            <a:r>
              <a:rPr lang="en-US" sz="2200" dirty="0" smtClean="0">
                <a:solidFill>
                  <a:srgbClr val="000000"/>
                </a:solidFill>
                <a:ea typeface="ＭＳ Ｐゴシック" charset="0"/>
              </a:rPr>
              <a:t>)</a:t>
            </a:r>
          </a:p>
          <a:p>
            <a:pPr marL="742950" lvl="1" indent="-285750">
              <a:spcBef>
                <a:spcPct val="20000"/>
              </a:spcBef>
              <a:buFont typeface="Arial" pitchFamily="4" charset="0"/>
              <a:buChar char="–"/>
              <a:defRPr/>
            </a:pPr>
            <a:r>
              <a:rPr lang="en-US" sz="2200" b="1" dirty="0" smtClean="0">
                <a:solidFill>
                  <a:srgbClr val="000000"/>
                </a:solidFill>
                <a:ea typeface="ＭＳ Ｐゴシック" charset="0"/>
              </a:rPr>
              <a:t>Carbon Dioxide (CO</a:t>
            </a:r>
            <a:r>
              <a:rPr lang="en-US" sz="2200" b="1" baseline="-25000" dirty="0" smtClean="0">
                <a:solidFill>
                  <a:srgbClr val="000000"/>
                </a:solidFill>
                <a:ea typeface="ＭＳ Ｐゴシック" charset="0"/>
              </a:rPr>
              <a:t>2</a:t>
            </a:r>
            <a:r>
              <a:rPr lang="en-US" sz="2200" b="1" dirty="0" smtClean="0">
                <a:solidFill>
                  <a:srgbClr val="000000"/>
                </a:solidFill>
                <a:ea typeface="ＭＳ Ｐゴシック" charset="0"/>
              </a:rPr>
              <a:t>)</a:t>
            </a:r>
          </a:p>
          <a:p>
            <a:pPr marL="742950" lvl="1" indent="-285750">
              <a:spcBef>
                <a:spcPct val="20000"/>
              </a:spcBef>
              <a:buFont typeface="Arial" pitchFamily="4" charset="0"/>
              <a:buChar char="–"/>
              <a:defRPr/>
            </a:pPr>
            <a:r>
              <a:rPr lang="en-US" sz="2200" b="1" dirty="0" smtClean="0">
                <a:solidFill>
                  <a:srgbClr val="000000"/>
                </a:solidFill>
                <a:ea typeface="ＭＳ Ｐゴシック" charset="0"/>
              </a:rPr>
              <a:t>Methane (CH</a:t>
            </a:r>
            <a:r>
              <a:rPr lang="en-US" sz="2200" b="1" baseline="-25000" dirty="0" smtClean="0">
                <a:solidFill>
                  <a:srgbClr val="000000"/>
                </a:solidFill>
                <a:ea typeface="ＭＳ Ｐゴシック" charset="0"/>
              </a:rPr>
              <a:t>4</a:t>
            </a:r>
            <a:r>
              <a:rPr lang="en-US" sz="2200" b="1" dirty="0" smtClean="0">
                <a:solidFill>
                  <a:srgbClr val="000000"/>
                </a:solidFill>
                <a:ea typeface="ＭＳ Ｐゴシック" charset="0"/>
              </a:rPr>
              <a:t>) </a:t>
            </a:r>
          </a:p>
          <a:p>
            <a:pPr marL="742950" lvl="1" indent="-285750">
              <a:spcBef>
                <a:spcPct val="20000"/>
              </a:spcBef>
              <a:buFont typeface="Arial" pitchFamily="4" charset="0"/>
              <a:buChar char="–"/>
              <a:defRPr/>
            </a:pPr>
            <a:r>
              <a:rPr lang="en-US" sz="2200" dirty="0" smtClean="0">
                <a:solidFill>
                  <a:srgbClr val="000000"/>
                </a:solidFill>
                <a:ea typeface="ＭＳ Ｐゴシック" charset="0"/>
              </a:rPr>
              <a:t>Nitrous Oxide (NO</a:t>
            </a:r>
            <a:r>
              <a:rPr lang="en-US" sz="2200" baseline="-25000" dirty="0" smtClean="0">
                <a:solidFill>
                  <a:srgbClr val="000000"/>
                </a:solidFill>
                <a:ea typeface="ＭＳ Ｐゴシック" charset="0"/>
              </a:rPr>
              <a:t>2</a:t>
            </a:r>
            <a:r>
              <a:rPr lang="en-US" sz="2200" dirty="0" smtClean="0">
                <a:solidFill>
                  <a:srgbClr val="000000"/>
                </a:solidFill>
                <a:ea typeface="ＭＳ Ｐゴシック" charset="0"/>
              </a:rPr>
              <a:t>)</a:t>
            </a:r>
            <a:endParaRPr lang="en-US" sz="2200" baseline="-25000" dirty="0" smtClean="0">
              <a:solidFill>
                <a:srgbClr val="000000"/>
              </a:solidFill>
              <a:ea typeface="ＭＳ Ｐゴシック" charset="0"/>
            </a:endParaRPr>
          </a:p>
          <a:p>
            <a:pPr marL="742950" lvl="1" indent="-285750">
              <a:spcBef>
                <a:spcPct val="20000"/>
              </a:spcBef>
              <a:buFont typeface="Arial" pitchFamily="4" charset="0"/>
              <a:buChar char="–"/>
              <a:defRPr/>
            </a:pPr>
            <a:r>
              <a:rPr lang="en-US" sz="2200" dirty="0" smtClean="0">
                <a:solidFill>
                  <a:srgbClr val="000000"/>
                </a:solidFill>
                <a:ea typeface="ＭＳ Ｐゴシック" charset="0"/>
              </a:rPr>
              <a:t>Ozone (O</a:t>
            </a:r>
            <a:r>
              <a:rPr lang="en-US" sz="2200" baseline="-25000" dirty="0" smtClean="0">
                <a:solidFill>
                  <a:srgbClr val="000000"/>
                </a:solidFill>
                <a:ea typeface="ＭＳ Ｐゴシック" charset="0"/>
              </a:rPr>
              <a:t>3</a:t>
            </a:r>
            <a:r>
              <a:rPr lang="en-US" sz="2200" dirty="0" smtClean="0">
                <a:solidFill>
                  <a:srgbClr val="000000"/>
                </a:solidFill>
                <a:ea typeface="ＭＳ Ｐゴシック" charset="0"/>
              </a:rPr>
              <a:t>)</a:t>
            </a:r>
            <a:endParaRPr lang="en-US" sz="2200" baseline="-25000" dirty="0" smtClean="0">
              <a:solidFill>
                <a:srgbClr val="000000"/>
              </a:solidFill>
              <a:ea typeface="ＭＳ Ｐゴシック" charset="0"/>
            </a:endParaRPr>
          </a:p>
          <a:p>
            <a:pPr marL="742950" lvl="1" indent="-285750">
              <a:spcBef>
                <a:spcPct val="20000"/>
              </a:spcBef>
              <a:buFont typeface="Arial" pitchFamily="4" charset="0"/>
              <a:buChar char="–"/>
              <a:defRPr/>
            </a:pPr>
            <a:r>
              <a:rPr lang="en-US" sz="2200" dirty="0" smtClean="0">
                <a:solidFill>
                  <a:srgbClr val="000000"/>
                </a:solidFill>
                <a:ea typeface="ＭＳ Ｐゴシック" charset="0"/>
              </a:rPr>
              <a:t>Hydrogen (H)</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2100" y="901700"/>
            <a:ext cx="8597900" cy="5380706"/>
          </a:xfrm>
        </p:spPr>
        <p:txBody>
          <a:bodyPr/>
          <a:lstStyle/>
          <a:p>
            <a:r>
              <a:rPr lang="en-US" dirty="0" smtClean="0"/>
              <a:t>The “Goldilocks Principle”</a:t>
            </a:r>
            <a:endParaRPr lang="en-US" dirty="0"/>
          </a:p>
        </p:txBody>
      </p:sp>
      <p:sp>
        <p:nvSpPr>
          <p:cNvPr id="18" name="Rectangle 17"/>
          <p:cNvSpPr/>
          <p:nvPr/>
        </p:nvSpPr>
        <p:spPr>
          <a:xfrm>
            <a:off x="355600" y="5687008"/>
            <a:ext cx="7653207" cy="461665"/>
          </a:xfrm>
          <a:prstGeom prst="rect">
            <a:avLst/>
          </a:prstGeom>
        </p:spPr>
        <p:txBody>
          <a:bodyPr wrap="none">
            <a:spAutoFit/>
          </a:bodyPr>
          <a:lstStyle/>
          <a:p>
            <a:r>
              <a:rPr lang="en-US" sz="2400" dirty="0" smtClean="0">
                <a:solidFill>
                  <a:srgbClr val="000000"/>
                </a:solidFill>
                <a:latin typeface="Calibri"/>
                <a:cs typeface="Calibri"/>
              </a:rPr>
              <a:t>Mars is too cold, Venus is too hot, but the Earth is just right!</a:t>
            </a:r>
            <a:endParaRPr lang="en-US" sz="2400" dirty="0">
              <a:solidFill>
                <a:srgbClr val="000000"/>
              </a:solidFill>
              <a:latin typeface="Calibri"/>
              <a:cs typeface="Calibri"/>
            </a:endParaRPr>
          </a:p>
        </p:txBody>
      </p:sp>
      <p:graphicFrame>
        <p:nvGraphicFramePr>
          <p:cNvPr id="22" name="Table 21"/>
          <p:cNvGraphicFramePr>
            <a:graphicFrameLocks noGrp="1"/>
          </p:cNvGraphicFramePr>
          <p:nvPr/>
        </p:nvGraphicFramePr>
        <p:xfrm>
          <a:off x="368300" y="2451100"/>
          <a:ext cx="8445500" cy="3167864"/>
        </p:xfrm>
        <a:graphic>
          <a:graphicData uri="http://schemas.openxmlformats.org/drawingml/2006/table">
            <a:tbl>
              <a:tblPr firstRow="1" bandRow="1">
                <a:tableStyleId>{616DA210-FB5B-4158-B5E0-FEB733F419BA}</a:tableStyleId>
              </a:tblPr>
              <a:tblGrid>
                <a:gridCol w="2111375"/>
                <a:gridCol w="2111375"/>
                <a:gridCol w="2111375"/>
                <a:gridCol w="2111375"/>
              </a:tblGrid>
              <a:tr h="311079">
                <a:tc>
                  <a:txBody>
                    <a:bodyPr/>
                    <a:lstStyle/>
                    <a:p>
                      <a:endParaRPr lang="en-US" dirty="0"/>
                    </a:p>
                  </a:txBody>
                  <a:tcPr/>
                </a:tc>
                <a:tc>
                  <a:txBody>
                    <a:bodyPr/>
                    <a:lstStyle/>
                    <a:p>
                      <a:pPr algn="ctr"/>
                      <a:r>
                        <a:rPr lang="en-US" sz="2400" dirty="0" smtClean="0">
                          <a:solidFill>
                            <a:srgbClr val="000000"/>
                          </a:solidFill>
                        </a:rPr>
                        <a:t>Venus</a:t>
                      </a:r>
                      <a:endParaRPr lang="en-US" sz="2400" dirty="0">
                        <a:solidFill>
                          <a:srgbClr val="000000"/>
                        </a:solidFill>
                      </a:endParaRPr>
                    </a:p>
                  </a:txBody>
                  <a:tcPr/>
                </a:tc>
                <a:tc>
                  <a:txBody>
                    <a:bodyPr/>
                    <a:lstStyle/>
                    <a:p>
                      <a:pPr algn="ctr"/>
                      <a:r>
                        <a:rPr lang="en-US" sz="2400" dirty="0" smtClean="0">
                          <a:solidFill>
                            <a:srgbClr val="000000"/>
                          </a:solidFill>
                        </a:rPr>
                        <a:t>Earth</a:t>
                      </a:r>
                      <a:endParaRPr lang="en-US" sz="2400" dirty="0">
                        <a:solidFill>
                          <a:srgbClr val="000000"/>
                        </a:solidFill>
                      </a:endParaRPr>
                    </a:p>
                  </a:txBody>
                  <a:tcPr/>
                </a:tc>
                <a:tc>
                  <a:txBody>
                    <a:bodyPr/>
                    <a:lstStyle/>
                    <a:p>
                      <a:pPr algn="ctr"/>
                      <a:r>
                        <a:rPr lang="en-US" sz="2400" dirty="0" smtClean="0">
                          <a:solidFill>
                            <a:srgbClr val="000000"/>
                          </a:solidFill>
                        </a:rPr>
                        <a:t>Mars</a:t>
                      </a:r>
                      <a:endParaRPr lang="en-US" sz="2400" dirty="0">
                        <a:solidFill>
                          <a:srgbClr val="000000"/>
                        </a:solidFill>
                      </a:endParaRPr>
                    </a:p>
                  </a:txBody>
                  <a:tcPr/>
                </a:tc>
              </a:tr>
              <a:tr h="495300">
                <a:tc>
                  <a:txBody>
                    <a:bodyPr/>
                    <a:lstStyle/>
                    <a:p>
                      <a:pPr algn="ctr"/>
                      <a:r>
                        <a:rPr lang="en-US" sz="1400" b="1" dirty="0" smtClean="0">
                          <a:solidFill>
                            <a:srgbClr val="000000"/>
                          </a:solidFill>
                        </a:rPr>
                        <a:t>Surface Pressure Relative to Earth (bars)</a:t>
                      </a:r>
                    </a:p>
                  </a:txBody>
                  <a:tcPr/>
                </a:tc>
                <a:tc>
                  <a:txBody>
                    <a:bodyPr/>
                    <a:lstStyle/>
                    <a:p>
                      <a:pPr algn="ctr"/>
                      <a:r>
                        <a:rPr lang="en-US" sz="1800" b="0" dirty="0" smtClean="0">
                          <a:solidFill>
                            <a:srgbClr val="000000"/>
                          </a:solidFill>
                        </a:rPr>
                        <a:t>90</a:t>
                      </a:r>
                    </a:p>
                  </a:txBody>
                  <a:tcPr/>
                </a:tc>
                <a:tc>
                  <a:txBody>
                    <a:bodyPr/>
                    <a:lstStyle/>
                    <a:p>
                      <a:pPr algn="ctr"/>
                      <a:r>
                        <a:rPr lang="en-US" sz="1800" b="0" dirty="0" smtClean="0">
                          <a:solidFill>
                            <a:srgbClr val="000000"/>
                          </a:solidFill>
                        </a:rPr>
                        <a:t>1</a:t>
                      </a:r>
                    </a:p>
                  </a:txBody>
                  <a:tcPr/>
                </a:tc>
                <a:tc>
                  <a:txBody>
                    <a:bodyPr/>
                    <a:lstStyle/>
                    <a:p>
                      <a:pPr algn="ctr"/>
                      <a:r>
                        <a:rPr lang="en-US" sz="1800" b="0" dirty="0" smtClean="0">
                          <a:solidFill>
                            <a:srgbClr val="000000"/>
                          </a:solidFill>
                        </a:rPr>
                        <a:t>0.007</a:t>
                      </a:r>
                    </a:p>
                  </a:txBody>
                  <a:tcPr/>
                </a:tc>
              </a:tr>
              <a:tr h="558115">
                <a:tc>
                  <a:txBody>
                    <a:bodyPr/>
                    <a:lstStyle/>
                    <a:p>
                      <a:pPr algn="ctr"/>
                      <a:r>
                        <a:rPr lang="en-US" sz="1400" b="1" dirty="0" smtClean="0">
                          <a:solidFill>
                            <a:srgbClr val="000000"/>
                          </a:solidFill>
                        </a:rPr>
                        <a:t>Major Greenhouse Gases (GHG)</a:t>
                      </a:r>
                    </a:p>
                  </a:txBody>
                  <a:tcPr/>
                </a:tc>
                <a:tc>
                  <a:txBody>
                    <a:bodyPr/>
                    <a:lstStyle/>
                    <a:p>
                      <a:pPr algn="ctr"/>
                      <a:r>
                        <a:rPr lang="en-US" sz="1800" b="0" dirty="0" smtClean="0">
                          <a:solidFill>
                            <a:srgbClr val="000000"/>
                          </a:solidFill>
                        </a:rPr>
                        <a:t>CO</a:t>
                      </a:r>
                      <a:r>
                        <a:rPr lang="en-US" sz="1800" b="0" baseline="-25000" dirty="0" smtClean="0">
                          <a:solidFill>
                            <a:srgbClr val="000000"/>
                          </a:solidFill>
                        </a:rPr>
                        <a:t>2</a:t>
                      </a:r>
                    </a:p>
                  </a:txBody>
                  <a:tcPr/>
                </a:tc>
                <a:tc>
                  <a:txBody>
                    <a:bodyPr/>
                    <a:lstStyle/>
                    <a:p>
                      <a:pPr algn="ctr"/>
                      <a:r>
                        <a:rPr lang="en-US" sz="1800" b="0" dirty="0" smtClean="0">
                          <a:solidFill>
                            <a:srgbClr val="000000"/>
                          </a:solidFill>
                        </a:rPr>
                        <a:t>H</a:t>
                      </a:r>
                      <a:r>
                        <a:rPr lang="en-US" sz="1800" b="0" baseline="-25000" dirty="0" smtClean="0">
                          <a:solidFill>
                            <a:srgbClr val="000000"/>
                          </a:solidFill>
                        </a:rPr>
                        <a:t>2</a:t>
                      </a:r>
                      <a:r>
                        <a:rPr lang="en-US" sz="1800" b="0" dirty="0" smtClean="0">
                          <a:solidFill>
                            <a:srgbClr val="000000"/>
                          </a:solidFill>
                        </a:rPr>
                        <a:t>O, CO</a:t>
                      </a:r>
                      <a:r>
                        <a:rPr lang="en-US" sz="1800" b="0" baseline="-25000" dirty="0" smtClean="0">
                          <a:solidFill>
                            <a:srgbClr val="000000"/>
                          </a:solidFill>
                        </a:rPr>
                        <a:t>2</a:t>
                      </a:r>
                    </a:p>
                  </a:txBody>
                  <a:tcPr/>
                </a:tc>
                <a:tc>
                  <a:txBody>
                    <a:bodyPr/>
                    <a:lstStyle/>
                    <a:p>
                      <a:pPr algn="ctr"/>
                      <a:r>
                        <a:rPr lang="en-US" sz="1800" b="0" dirty="0" smtClean="0">
                          <a:solidFill>
                            <a:srgbClr val="000000"/>
                          </a:solidFill>
                        </a:rPr>
                        <a:t>CO</a:t>
                      </a:r>
                      <a:r>
                        <a:rPr lang="en-US" sz="1800" b="0" baseline="-25000" dirty="0" smtClean="0">
                          <a:solidFill>
                            <a:srgbClr val="000000"/>
                          </a:solidFill>
                        </a:rPr>
                        <a:t>2</a:t>
                      </a:r>
                    </a:p>
                  </a:txBody>
                  <a:tcPr/>
                </a:tc>
              </a:tr>
              <a:tr h="44069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000000"/>
                          </a:solidFill>
                        </a:rPr>
                        <a:t>Temperature If No GHG</a:t>
                      </a:r>
                      <a:br>
                        <a:rPr lang="en-US" sz="1400" b="1" dirty="0" smtClean="0">
                          <a:solidFill>
                            <a:srgbClr val="000000"/>
                          </a:solidFill>
                        </a:rPr>
                      </a:br>
                      <a:r>
                        <a:rPr lang="en-US" sz="1400" b="1" dirty="0" smtClean="0">
                          <a:solidFill>
                            <a:srgbClr val="000000"/>
                          </a:solidFill>
                        </a:rPr>
                        <a:t>(°C)</a:t>
                      </a:r>
                    </a:p>
                  </a:txBody>
                  <a:tcPr/>
                </a:tc>
                <a:tc>
                  <a:txBody>
                    <a:bodyPr/>
                    <a:lstStyle/>
                    <a:p>
                      <a:pPr algn="ctr"/>
                      <a:r>
                        <a:rPr lang="en-US" sz="1800" b="0" dirty="0" smtClean="0">
                          <a:solidFill>
                            <a:srgbClr val="000000"/>
                          </a:solidFill>
                        </a:rPr>
                        <a:t>–46</a:t>
                      </a:r>
                    </a:p>
                  </a:txBody>
                  <a:tcPr/>
                </a:tc>
                <a:tc>
                  <a:txBody>
                    <a:bodyPr/>
                    <a:lstStyle/>
                    <a:p>
                      <a:pPr algn="ctr"/>
                      <a:r>
                        <a:rPr lang="en-US" sz="1800" b="0" dirty="0" smtClean="0">
                          <a:solidFill>
                            <a:srgbClr val="000000"/>
                          </a:solidFill>
                        </a:rPr>
                        <a:t>–18</a:t>
                      </a:r>
                    </a:p>
                  </a:txBody>
                  <a:tcPr/>
                </a:tc>
                <a:tc>
                  <a:txBody>
                    <a:bodyPr/>
                    <a:lstStyle/>
                    <a:p>
                      <a:pPr algn="ctr"/>
                      <a:r>
                        <a:rPr lang="en-US" sz="1800" b="0" dirty="0" smtClean="0">
                          <a:solidFill>
                            <a:srgbClr val="000000"/>
                          </a:solidFill>
                        </a:rPr>
                        <a:t>–57</a:t>
                      </a:r>
                    </a:p>
                  </a:txBody>
                  <a:tcPr/>
                </a:tc>
              </a:tr>
              <a:tr h="558115">
                <a:tc>
                  <a:txBody>
                    <a:bodyPr/>
                    <a:lstStyle/>
                    <a:p>
                      <a:pPr algn="ctr"/>
                      <a:r>
                        <a:rPr lang="en-US" sz="1400" b="1" dirty="0" smtClean="0">
                          <a:solidFill>
                            <a:srgbClr val="000000"/>
                          </a:solidFill>
                        </a:rPr>
                        <a:t>Actual Temperature</a:t>
                      </a:r>
                    </a:p>
                    <a:p>
                      <a:pPr algn="ctr"/>
                      <a:r>
                        <a:rPr lang="en-US" sz="1400" b="1" dirty="0" smtClean="0">
                          <a:solidFill>
                            <a:srgbClr val="000000"/>
                          </a:solidFill>
                        </a:rPr>
                        <a:t> (°C)</a:t>
                      </a:r>
                    </a:p>
                  </a:txBody>
                  <a:tcPr>
                    <a:solidFill>
                      <a:schemeClr val="accent6">
                        <a:lumMod val="20000"/>
                        <a:lumOff val="80000"/>
                      </a:schemeClr>
                    </a:solidFill>
                  </a:tcPr>
                </a:tc>
                <a:tc>
                  <a:txBody>
                    <a:bodyPr/>
                    <a:lstStyle/>
                    <a:p>
                      <a:pPr algn="ctr"/>
                      <a:r>
                        <a:rPr lang="en-US" sz="1800" b="0" dirty="0" smtClean="0">
                          <a:solidFill>
                            <a:srgbClr val="000000"/>
                          </a:solidFill>
                        </a:rPr>
                        <a:t>477</a:t>
                      </a:r>
                    </a:p>
                  </a:txBody>
                  <a:tcPr>
                    <a:solidFill>
                      <a:schemeClr val="accent6">
                        <a:lumMod val="20000"/>
                        <a:lumOff val="80000"/>
                      </a:schemeClr>
                    </a:solidFill>
                  </a:tcPr>
                </a:tc>
                <a:tc>
                  <a:txBody>
                    <a:bodyPr/>
                    <a:lstStyle/>
                    <a:p>
                      <a:pPr algn="ctr"/>
                      <a:r>
                        <a:rPr lang="en-US" sz="1800" b="0" dirty="0" smtClean="0">
                          <a:solidFill>
                            <a:srgbClr val="000000"/>
                          </a:solidFill>
                        </a:rPr>
                        <a:t>15</a:t>
                      </a:r>
                    </a:p>
                  </a:txBody>
                  <a:tcPr>
                    <a:solidFill>
                      <a:schemeClr val="accent6">
                        <a:lumMod val="20000"/>
                        <a:lumOff val="80000"/>
                      </a:schemeClr>
                    </a:solidFill>
                  </a:tcPr>
                </a:tc>
                <a:tc>
                  <a:txBody>
                    <a:bodyPr/>
                    <a:lstStyle/>
                    <a:p>
                      <a:pPr algn="ctr"/>
                      <a:r>
                        <a:rPr lang="en-US" sz="1800" b="0" dirty="0" smtClean="0">
                          <a:solidFill>
                            <a:srgbClr val="000000"/>
                          </a:solidFill>
                        </a:rPr>
                        <a:t>–47</a:t>
                      </a:r>
                    </a:p>
                  </a:txBody>
                  <a:tcPr>
                    <a:solidFill>
                      <a:schemeClr val="accent6">
                        <a:lumMod val="20000"/>
                        <a:lumOff val="80000"/>
                      </a:schemeClr>
                    </a:solidFill>
                  </a:tcPr>
                </a:tc>
              </a:tr>
              <a:tr h="558115">
                <a:tc>
                  <a:txBody>
                    <a:bodyPr/>
                    <a:lstStyle/>
                    <a:p>
                      <a:pPr algn="ctr"/>
                      <a:r>
                        <a:rPr lang="en-US" sz="1400" b="1" dirty="0" smtClean="0">
                          <a:solidFill>
                            <a:srgbClr val="000000"/>
                          </a:solidFill>
                        </a:rPr>
                        <a:t>Temperature Change Due</a:t>
                      </a:r>
                      <a:r>
                        <a:rPr lang="en-US" sz="1400" b="1" baseline="0" dirty="0" smtClean="0">
                          <a:solidFill>
                            <a:srgbClr val="000000"/>
                          </a:solidFill>
                        </a:rPr>
                        <a:t> </a:t>
                      </a:r>
                      <a:r>
                        <a:rPr lang="en-US" sz="1400" b="1" dirty="0" smtClean="0">
                          <a:solidFill>
                            <a:srgbClr val="000000"/>
                          </a:solidFill>
                        </a:rPr>
                        <a:t>to GHG</a:t>
                      </a:r>
                      <a:endParaRPr lang="en-US" sz="1400" b="1" dirty="0">
                        <a:solidFill>
                          <a:srgbClr val="000000"/>
                        </a:solidFill>
                      </a:endParaRPr>
                    </a:p>
                  </a:txBody>
                  <a:tcPr/>
                </a:tc>
                <a:tc>
                  <a:txBody>
                    <a:bodyPr/>
                    <a:lstStyle/>
                    <a:p>
                      <a:pPr algn="ctr"/>
                      <a:r>
                        <a:rPr lang="en-US" sz="1800" b="0" dirty="0" smtClean="0">
                          <a:solidFill>
                            <a:srgbClr val="000000"/>
                          </a:solidFill>
                        </a:rPr>
                        <a:t>+523</a:t>
                      </a:r>
                      <a:endParaRPr lang="en-US" sz="1800" b="0" dirty="0">
                        <a:solidFill>
                          <a:srgbClr val="000000"/>
                        </a:solidFill>
                      </a:endParaRPr>
                    </a:p>
                  </a:txBody>
                  <a:tcPr/>
                </a:tc>
                <a:tc>
                  <a:txBody>
                    <a:bodyPr/>
                    <a:lstStyle/>
                    <a:p>
                      <a:pPr algn="ctr"/>
                      <a:r>
                        <a:rPr lang="en-US" sz="1800" b="0" dirty="0" smtClean="0">
                          <a:solidFill>
                            <a:srgbClr val="000000"/>
                          </a:solidFill>
                        </a:rPr>
                        <a:t>+33</a:t>
                      </a:r>
                      <a:endParaRPr lang="en-US" sz="1800" b="0" dirty="0">
                        <a:solidFill>
                          <a:srgbClr val="000000"/>
                        </a:solidFill>
                      </a:endParaRPr>
                    </a:p>
                  </a:txBody>
                  <a:tcPr/>
                </a:tc>
                <a:tc>
                  <a:txBody>
                    <a:bodyPr/>
                    <a:lstStyle/>
                    <a:p>
                      <a:pPr algn="ctr"/>
                      <a:r>
                        <a:rPr lang="en-US" sz="1800" b="0" dirty="0" smtClean="0">
                          <a:solidFill>
                            <a:srgbClr val="000000"/>
                          </a:solidFill>
                        </a:rPr>
                        <a:t>+10</a:t>
                      </a:r>
                      <a:endParaRPr lang="en-US" sz="1800" b="0" dirty="0">
                        <a:solidFill>
                          <a:srgbClr val="000000"/>
                        </a:solidFill>
                      </a:endParaRPr>
                    </a:p>
                  </a:txBody>
                  <a:tcPr/>
                </a:tc>
              </a:tr>
            </a:tbl>
          </a:graphicData>
        </a:graphic>
      </p:graphicFrame>
      <p:pic>
        <p:nvPicPr>
          <p:cNvPr id="25" name="Picture 24" descr="CC_Task1_slide8.png"/>
          <p:cNvPicPr>
            <a:picLocks noChangeAspect="1"/>
          </p:cNvPicPr>
          <p:nvPr/>
        </p:nvPicPr>
        <p:blipFill>
          <a:blip r:embed="rId3"/>
          <a:srcRect l="2990" r="3987"/>
          <a:stretch>
            <a:fillRect/>
          </a:stretch>
        </p:blipFill>
        <p:spPr>
          <a:xfrm>
            <a:off x="355600" y="1555750"/>
            <a:ext cx="8474624" cy="869950"/>
          </a:xfrm>
          <a:prstGeom prst="rect">
            <a:avLst/>
          </a:prstGeom>
        </p:spPr>
      </p:pic>
      <p:sp>
        <p:nvSpPr>
          <p:cNvPr id="26" name="TextBox 25"/>
          <p:cNvSpPr txBox="1"/>
          <p:nvPr/>
        </p:nvSpPr>
        <p:spPr>
          <a:xfrm>
            <a:off x="8088696" y="2179479"/>
            <a:ext cx="787395" cy="230832"/>
          </a:xfrm>
          <a:prstGeom prst="rect">
            <a:avLst/>
          </a:prstGeom>
          <a:noFill/>
        </p:spPr>
        <p:txBody>
          <a:bodyPr wrap="none" rtlCol="0">
            <a:spAutoFit/>
          </a:bodyPr>
          <a:lstStyle/>
          <a:p>
            <a:r>
              <a:rPr lang="en-US" sz="900" dirty="0" smtClean="0">
                <a:solidFill>
                  <a:schemeClr val="bg1"/>
                </a:solidFill>
                <a:latin typeface="Calibri"/>
                <a:cs typeface="Calibri"/>
              </a:rPr>
              <a:t>Credit: NASA</a:t>
            </a:r>
            <a:endParaRPr lang="en-US" sz="900"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41300" y="901700"/>
            <a:ext cx="9042400" cy="5380706"/>
          </a:xfrm>
        </p:spPr>
        <p:txBody>
          <a:bodyPr/>
          <a:lstStyle/>
          <a:p>
            <a:pPr marL="0"/>
            <a:r>
              <a:rPr lang="en-US" dirty="0" smtClean="0"/>
              <a:t>What if Earth did not have greenhouse gases </a:t>
            </a:r>
            <a:r>
              <a:rPr lang="en-US" sz="2400" dirty="0" smtClean="0"/>
              <a:t>(GHG)</a:t>
            </a:r>
            <a:r>
              <a:rPr lang="en-US" dirty="0" smtClean="0"/>
              <a:t>?</a:t>
            </a:r>
            <a:endParaRPr lang="en-US" dirty="0"/>
          </a:p>
        </p:txBody>
      </p:sp>
      <p:pic>
        <p:nvPicPr>
          <p:cNvPr id="7" name="Picture 6" descr="PIA18033-orig.jpg"/>
          <p:cNvPicPr>
            <a:picLocks noChangeAspect="1"/>
          </p:cNvPicPr>
          <p:nvPr/>
        </p:nvPicPr>
        <p:blipFill>
          <a:blip r:embed="rId3"/>
          <a:stretch>
            <a:fillRect/>
          </a:stretch>
        </p:blipFill>
        <p:spPr>
          <a:xfrm>
            <a:off x="63500" y="1841500"/>
            <a:ext cx="4457700" cy="4457700"/>
          </a:xfrm>
          <a:prstGeom prst="rect">
            <a:avLst/>
          </a:prstGeom>
        </p:spPr>
      </p:pic>
      <p:graphicFrame>
        <p:nvGraphicFramePr>
          <p:cNvPr id="8" name="Content Placeholder 10"/>
          <p:cNvGraphicFramePr>
            <a:graphicFrameLocks/>
          </p:cNvGraphicFramePr>
          <p:nvPr/>
        </p:nvGraphicFramePr>
        <p:xfrm>
          <a:off x="4762500" y="1680243"/>
          <a:ext cx="4038600" cy="4110957"/>
        </p:xfrm>
        <a:graphic>
          <a:graphicData uri="http://schemas.openxmlformats.org/drawingml/2006/table">
            <a:tbl>
              <a:tblPr/>
              <a:tblGrid>
                <a:gridCol w="2019300"/>
                <a:gridCol w="2019300"/>
              </a:tblGrid>
              <a:tr h="9747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07" charset="0"/>
                          <a:ea typeface="ＭＳ Ｐゴシック" pitchFamily="-107" charset="-128"/>
                          <a:cs typeface="ＭＳ Ｐゴシック" pitchFamily="-107" charset="-128"/>
                        </a:rPr>
                        <a:t>Main Greenhouse Gases</a:t>
                      </a: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07" charset="0"/>
                          <a:ea typeface="ＭＳ Ｐゴシック" pitchFamily="-107" charset="-128"/>
                          <a:cs typeface="ＭＳ Ｐゴシック" pitchFamily="-107" charset="-128"/>
                        </a:rPr>
                        <a:t>CO</a:t>
                      </a:r>
                      <a:r>
                        <a:rPr kumimoji="0" lang="en-US" sz="1800" b="0" i="0" u="none" strike="noStrike" cap="none" normalizeH="0" baseline="-25000">
                          <a:ln>
                            <a:noFill/>
                          </a:ln>
                          <a:solidFill>
                            <a:srgbClr val="000000"/>
                          </a:solidFill>
                          <a:effectLst/>
                          <a:latin typeface="Calibri" pitchFamily="-107" charset="0"/>
                          <a:ea typeface="ＭＳ Ｐゴシック" pitchFamily="-107" charset="-128"/>
                          <a:cs typeface="ＭＳ Ｐゴシック" pitchFamily="-107" charset="-128"/>
                        </a:rPr>
                        <a:t>2</a:t>
                      </a:r>
                      <a:r>
                        <a:rPr kumimoji="0" lang="en-US" sz="1800" b="0" i="0" u="none" strike="noStrike" cap="none" normalizeH="0" baseline="0">
                          <a:ln>
                            <a:noFill/>
                          </a:ln>
                          <a:solidFill>
                            <a:srgbClr val="000000"/>
                          </a:solidFill>
                          <a:effectLst/>
                          <a:latin typeface="Calibri" pitchFamily="-107" charset="0"/>
                          <a:ea typeface="ＭＳ Ｐゴシック" pitchFamily="-107" charset="-128"/>
                          <a:cs typeface="ＭＳ Ｐゴシック" pitchFamily="-107" charset="-128"/>
                        </a:rPr>
                        <a:t> and H</a:t>
                      </a:r>
                      <a:r>
                        <a:rPr kumimoji="0" lang="en-US" sz="1800" b="0" i="0" u="none" strike="noStrike" cap="none" normalizeH="0" baseline="-25000">
                          <a:ln>
                            <a:noFill/>
                          </a:ln>
                          <a:solidFill>
                            <a:srgbClr val="000000"/>
                          </a:solidFill>
                          <a:effectLst/>
                          <a:latin typeface="Calibri" pitchFamily="-107" charset="0"/>
                          <a:ea typeface="ＭＳ Ｐゴシック" pitchFamily="-107" charset="-128"/>
                          <a:cs typeface="ＭＳ Ｐゴシック" pitchFamily="-107" charset="-128"/>
                        </a:rPr>
                        <a:t>2</a:t>
                      </a:r>
                      <a:r>
                        <a:rPr kumimoji="0" lang="en-US" sz="1800" b="0" i="0" u="none" strike="noStrike" cap="none" normalizeH="0" baseline="0">
                          <a:ln>
                            <a:noFill/>
                          </a:ln>
                          <a:solidFill>
                            <a:srgbClr val="000000"/>
                          </a:solidFill>
                          <a:effectLst/>
                          <a:latin typeface="Calibri" pitchFamily="-107" charset="0"/>
                          <a:ea typeface="ＭＳ Ｐゴシック" pitchFamily="-107" charset="-128"/>
                          <a:cs typeface="ＭＳ Ｐゴシック" pitchFamily="-107" charset="-128"/>
                        </a:rPr>
                        <a:t>O</a:t>
                      </a: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9747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07" charset="0"/>
                          <a:ea typeface="ＭＳ Ｐゴシック" pitchFamily="-107" charset="-128"/>
                          <a:cs typeface="ＭＳ Ｐゴシック" pitchFamily="-107" charset="-128"/>
                        </a:rPr>
                        <a:t>Temperature without GHG</a:t>
                      </a:r>
                    </a:p>
                  </a:txBody>
                  <a:tcP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107" charset="0"/>
                          <a:ea typeface="ＭＳ Ｐゴシック" pitchFamily="-107" charset="-128"/>
                          <a:cs typeface="ＭＳ Ｐゴシック" pitchFamily="-107" charset="-128"/>
                        </a:rPr>
                        <a:t>–5°</a:t>
                      </a:r>
                      <a:r>
                        <a:rPr kumimoji="0" lang="en-US" sz="1800" b="0" i="0" u="none" strike="noStrike" cap="none" normalizeH="0" baseline="0" dirty="0">
                          <a:ln>
                            <a:noFill/>
                          </a:ln>
                          <a:solidFill>
                            <a:srgbClr val="000000"/>
                          </a:solidFill>
                          <a:effectLst/>
                          <a:latin typeface="Calibri" pitchFamily="-107" charset="0"/>
                          <a:ea typeface="ＭＳ Ｐゴシック" pitchFamily="-107" charset="-128"/>
                          <a:cs typeface="ＭＳ Ｐゴシック" pitchFamily="-107" charset="-128"/>
                        </a:rPr>
                        <a:t>C (23°F) </a:t>
                      </a:r>
                    </a:p>
                  </a:txBody>
                  <a:tcP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r>
              <a:tr h="1189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07" charset="0"/>
                          <a:ea typeface="ＭＳ Ｐゴシック" pitchFamily="-107" charset="-128"/>
                          <a:cs typeface="ＭＳ Ｐゴシック" pitchFamily="-107" charset="-128"/>
                        </a:rPr>
                        <a:t>Actual Average Temperature</a:t>
                      </a:r>
                    </a:p>
                  </a:txBody>
                  <a:tcP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07" charset="0"/>
                          <a:ea typeface="ＭＳ Ｐゴシック" pitchFamily="-107" charset="-128"/>
                          <a:cs typeface="ＭＳ Ｐゴシック" pitchFamily="-107" charset="-128"/>
                        </a:rPr>
                        <a:t>15°C  (59°F) </a:t>
                      </a:r>
                    </a:p>
                  </a:txBody>
                  <a:tcPr horzOverflow="overflow">
                    <a:lnL>
                      <a:noFill/>
                    </a:lnL>
                    <a:lnR>
                      <a:noFill/>
                    </a:lnR>
                    <a:lnT>
                      <a:noFill/>
                    </a:lnT>
                    <a:lnB>
                      <a:noFill/>
                    </a:lnB>
                    <a:lnTlToBr>
                      <a:noFill/>
                    </a:lnTlToBr>
                    <a:lnBlToTr>
                      <a:noFill/>
                    </a:lnBlToTr>
                    <a:noFill/>
                  </a:tcPr>
                </a:tc>
              </a:tr>
              <a:tr h="97246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07" charset="0"/>
                          <a:ea typeface="ＭＳ Ｐゴシック" pitchFamily="-107" charset="-128"/>
                          <a:cs typeface="ＭＳ Ｐゴシック" pitchFamily="-107" charset="-128"/>
                        </a:rPr>
                        <a:t>Temperature Change Because of Greenhouse Gases</a:t>
                      </a:r>
                    </a:p>
                  </a:txBody>
                  <a:tcP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Calibri" pitchFamily="-107" charset="0"/>
                          <a:ea typeface="ＭＳ Ｐゴシック" pitchFamily="-107" charset="-128"/>
                          <a:cs typeface="ＭＳ Ｐゴシック" pitchFamily="-107" charset="-128"/>
                        </a:rPr>
                        <a:t>20°C (</a:t>
                      </a:r>
                      <a:r>
                        <a:rPr kumimoji="0" lang="en-US" sz="1800" b="0" i="0" u="none" strike="noStrike" cap="none" normalizeH="0" baseline="0" dirty="0" smtClean="0">
                          <a:ln>
                            <a:noFill/>
                          </a:ln>
                          <a:solidFill>
                            <a:srgbClr val="000000"/>
                          </a:solidFill>
                          <a:effectLst/>
                          <a:latin typeface="Calibri" pitchFamily="-107" charset="0"/>
                          <a:ea typeface="ＭＳ Ｐゴシック" pitchFamily="-107" charset="-128"/>
                          <a:cs typeface="ＭＳ Ｐゴシック" pitchFamily="-107" charset="-128"/>
                        </a:rPr>
                        <a:t>68 </a:t>
                      </a:r>
                      <a:r>
                        <a:rPr kumimoji="0" lang="en-US" sz="1800" b="0" i="0" u="none" strike="noStrike" cap="none" normalizeH="0" baseline="0" dirty="0">
                          <a:ln>
                            <a:noFill/>
                          </a:ln>
                          <a:solidFill>
                            <a:srgbClr val="000000"/>
                          </a:solidFill>
                          <a:effectLst/>
                          <a:latin typeface="Calibri" pitchFamily="-107" charset="0"/>
                          <a:ea typeface="ＭＳ Ｐゴシック" pitchFamily="-107" charset="-128"/>
                          <a:cs typeface="ＭＳ Ｐゴシック" pitchFamily="-107" charset="-128"/>
                        </a:rPr>
                        <a:t>°F) </a:t>
                      </a:r>
                    </a:p>
                  </a:txBody>
                  <a:tcP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r>
            </a:tbl>
          </a:graphicData>
        </a:graphic>
      </p:graphicFrame>
      <p:sp>
        <p:nvSpPr>
          <p:cNvPr id="9" name="TextBox 8"/>
          <p:cNvSpPr txBox="1"/>
          <p:nvPr/>
        </p:nvSpPr>
        <p:spPr>
          <a:xfrm>
            <a:off x="3771905" y="6057900"/>
            <a:ext cx="787395" cy="230832"/>
          </a:xfrm>
          <a:prstGeom prst="rect">
            <a:avLst/>
          </a:prstGeom>
          <a:noFill/>
        </p:spPr>
        <p:txBody>
          <a:bodyPr wrap="none" rtlCol="0">
            <a:spAutoFit/>
          </a:bodyPr>
          <a:lstStyle/>
          <a:p>
            <a:r>
              <a:rPr lang="en-US" sz="900" dirty="0" smtClean="0">
                <a:solidFill>
                  <a:schemeClr val="bg1"/>
                </a:solidFill>
                <a:latin typeface="Calibri"/>
                <a:cs typeface="Calibri"/>
              </a:rPr>
              <a:t>Credit: NASA</a:t>
            </a:r>
            <a:endParaRPr lang="en-US" sz="900"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3">
      <a:dk1>
        <a:srgbClr val="990000"/>
      </a:dk1>
      <a:lt1>
        <a:sysClr val="window" lastClr="FFFFFF"/>
      </a:lt1>
      <a:dk2>
        <a:srgbClr val="CCCCCC"/>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3053</TotalTime>
  <Words>1340</Words>
  <Application>Microsoft Macintosh PowerPoint</Application>
  <PresentationFormat>On-screen Show (4:3)</PresentationFormat>
  <Paragraphs>106</Paragraphs>
  <Slides>14</Slides>
  <Notes>13</Notes>
  <HiddenSlides>0</HiddenSlides>
  <MMClips>1</MMClips>
  <ScaleCrop>false</ScaleCrop>
  <HeadingPairs>
    <vt:vector size="4" baseType="variant">
      <vt:variant>
        <vt:lpstr>Design Template</vt:lpstr>
      </vt:variant>
      <vt:variant>
        <vt:i4>1</vt:i4>
      </vt:variant>
      <vt:variant>
        <vt:lpstr>Slide Titles</vt:lpstr>
      </vt:variant>
      <vt:variant>
        <vt:i4>14</vt:i4>
      </vt:variant>
    </vt:vector>
  </HeadingPairs>
  <TitlesOfParts>
    <vt:vector size="15" baseType="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Stanford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Greenhouse Gases and Energy Balance</dc:title>
  <dc:creator>Jennifer Saltzman</dc:creator>
  <cp:lastModifiedBy>Joan Rossi</cp:lastModifiedBy>
  <cp:revision>78</cp:revision>
  <cp:lastPrinted>2010-04-09T18:12:12Z</cp:lastPrinted>
  <dcterms:created xsi:type="dcterms:W3CDTF">2017-05-10T18:33:35Z</dcterms:created>
  <dcterms:modified xsi:type="dcterms:W3CDTF">2017-05-10T19:11:02Z</dcterms:modified>
</cp:coreProperties>
</file>