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notesSlides/notesSlide3.xml" ContentType="application/vnd.openxmlformats-officedocument.presentationml.notesSlide+xml"/>
  <Override PartName="/ppt/tableStyles.xml" ContentType="application/vnd.openxmlformats-officedocument.presentationml.tableStyles+xml"/>
  <Override PartName="/ppt/slides/slide7.xml" ContentType="application/vnd.openxmlformats-officedocument.presentationml.slide+xml"/>
  <Override PartName="/ppt/notesSlides/notesSlide1.xml" ContentType="application/vnd.openxmlformats-officedocument.presentationml.notesSlide+xml"/>
  <Override PartName="/ppt/commentAuthors.xml" ContentType="application/vnd.openxmlformats-officedocument.presentationml.commentAuthors+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s/slide6.xml" ContentType="application/vnd.openxmlformats-officedocument.presentationml.slide+xml"/>
  <Override PartName="/ppt/notesMasters/notesMaster1.xml" ContentType="application/vnd.openxmlformats-officedocument.presentationml.notesMaster+xml"/>
  <Override PartName="/ppt/slides/slide4.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aveSubsetFonts="1" autoCompressPictures="0">
  <p:sldMasterIdLst>
    <p:sldMasterId id="2147483663" r:id="rId1"/>
  </p:sldMasterIdLst>
  <p:notesMasterIdLst>
    <p:notesMasterId r:id="rId15"/>
  </p:notesMasterIdLst>
  <p:sldIdLst>
    <p:sldId id="288" r:id="rId2"/>
    <p:sldId id="256" r:id="rId3"/>
    <p:sldId id="281" r:id="rId4"/>
    <p:sldId id="282" r:id="rId5"/>
    <p:sldId id="280" r:id="rId6"/>
    <p:sldId id="283" r:id="rId7"/>
    <p:sldId id="264" r:id="rId8"/>
    <p:sldId id="271" r:id="rId9"/>
    <p:sldId id="279" r:id="rId10"/>
    <p:sldId id="274" r:id="rId11"/>
    <p:sldId id="285" r:id="rId12"/>
    <p:sldId id="286" r:id="rId13"/>
    <p:sldId id="287" r:id="rId1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1pPr>
    <a:lvl2pPr marL="457200" algn="l" defTabSz="457200" rtl="0" eaLnBrk="0" fontAlgn="base" hangingPunct="0">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2pPr>
    <a:lvl3pPr marL="914400" algn="l" defTabSz="457200" rtl="0" eaLnBrk="0" fontAlgn="base" hangingPunct="0">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3pPr>
    <a:lvl4pPr marL="1371600" algn="l" defTabSz="457200" rtl="0" eaLnBrk="0" fontAlgn="base" hangingPunct="0">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4pPr>
    <a:lvl5pPr marL="1828800" algn="l" defTabSz="457200" rtl="0" eaLnBrk="0" fontAlgn="base" hangingPunct="0">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5pPr>
    <a:lvl6pPr marL="2286000" algn="l" defTabSz="457200" rtl="0" eaLnBrk="1" latinLnBrk="0" hangingPunct="1">
      <a:defRPr kern="1200">
        <a:solidFill>
          <a:schemeClr val="tx1"/>
        </a:solidFill>
        <a:latin typeface="Arial" pitchFamily="4" charset="0"/>
        <a:ea typeface="ＭＳ Ｐゴシック" pitchFamily="4" charset="-128"/>
        <a:cs typeface="ＭＳ Ｐゴシック" pitchFamily="4" charset="-128"/>
      </a:defRPr>
    </a:lvl6pPr>
    <a:lvl7pPr marL="2743200" algn="l" defTabSz="457200" rtl="0" eaLnBrk="1" latinLnBrk="0" hangingPunct="1">
      <a:defRPr kern="1200">
        <a:solidFill>
          <a:schemeClr val="tx1"/>
        </a:solidFill>
        <a:latin typeface="Arial" pitchFamily="4" charset="0"/>
        <a:ea typeface="ＭＳ Ｐゴシック" pitchFamily="4" charset="-128"/>
        <a:cs typeface="ＭＳ Ｐゴシック" pitchFamily="4" charset="-128"/>
      </a:defRPr>
    </a:lvl7pPr>
    <a:lvl8pPr marL="3200400" algn="l" defTabSz="457200" rtl="0" eaLnBrk="1" latinLnBrk="0" hangingPunct="1">
      <a:defRPr kern="1200">
        <a:solidFill>
          <a:schemeClr val="tx1"/>
        </a:solidFill>
        <a:latin typeface="Arial" pitchFamily="4" charset="0"/>
        <a:ea typeface="ＭＳ Ｐゴシック" pitchFamily="4" charset="-128"/>
        <a:cs typeface="ＭＳ Ｐゴシック" pitchFamily="4" charset="-128"/>
      </a:defRPr>
    </a:lvl8pPr>
    <a:lvl9pPr marL="3657600" algn="l" defTabSz="457200" rtl="0" eaLnBrk="1" latinLnBrk="0" hangingPunct="1">
      <a:defRPr kern="1200">
        <a:solidFill>
          <a:schemeClr val="tx1"/>
        </a:solidFill>
        <a:latin typeface="Arial" pitchFamily="4" charset="0"/>
        <a:ea typeface="ＭＳ Ｐゴシック" pitchFamily="4" charset="-128"/>
        <a:cs typeface="ＭＳ Ｐゴシック" pitchFamily="4" charset="-128"/>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Lisa Paul" initials="LP" lastIdx="8" clrIdx="0"/>
  <p:cmAuthor id="1" name="Joan Rossi" initials="JR" lastIdx="0" clrIdx="1"/>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a:srgbClr val="8900B1"/>
    <a:srgbClr val="00E6F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37" d="100"/>
          <a:sy n="137" d="100"/>
        </p:scale>
        <p:origin x="-152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4" charset="0"/>
              </a:defRPr>
            </a:lvl1pPr>
          </a:lstStyle>
          <a:p>
            <a:pPr>
              <a:defRPr/>
            </a:pPr>
            <a:fld id="{7EA80DC1-314D-E84B-A69B-1DC4467130EB}" type="datetime1">
              <a:rPr lang="en-US"/>
              <a:pPr>
                <a:defRPr/>
              </a:pPr>
              <a:t>5/10/17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4" charset="0"/>
              </a:defRPr>
            </a:lvl1pPr>
          </a:lstStyle>
          <a:p>
            <a:pPr>
              <a:defRPr/>
            </a:pPr>
            <a:fld id="{F5042900-137F-2D41-96E7-8A536ED29C3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ko6GNA58YOA" TargetMode="External"/><Relationship Id="rId4" Type="http://schemas.openxmlformats.org/officeDocument/2006/relationships/hyperlink" Target="https://youtu.be/Sv7OHfpIRfU"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pitchFamily="4" charset="-128"/>
                <a:cs typeface="ＭＳ Ｐゴシック" pitchFamily="4" charset="-128"/>
              </a:rPr>
              <a:t>We often hear the words </a:t>
            </a:r>
            <a:r>
              <a:rPr lang="en-US" i="1" dirty="0">
                <a:ea typeface="ＭＳ Ｐゴシック" pitchFamily="4" charset="-128"/>
                <a:cs typeface="ＭＳ Ｐゴシック" pitchFamily="4" charset="-128"/>
              </a:rPr>
              <a:t>climate </a:t>
            </a:r>
            <a:r>
              <a:rPr lang="en-US" dirty="0">
                <a:ea typeface="ＭＳ Ｐゴシック" pitchFamily="4" charset="-128"/>
                <a:cs typeface="ＭＳ Ｐゴシック" pitchFamily="4" charset="-128"/>
              </a:rPr>
              <a:t>and </a:t>
            </a:r>
            <a:r>
              <a:rPr lang="en-US" i="1" dirty="0">
                <a:ea typeface="ＭＳ Ｐゴシック" pitchFamily="4" charset="-128"/>
                <a:cs typeface="ＭＳ Ｐゴシック" pitchFamily="4" charset="-128"/>
              </a:rPr>
              <a:t>weather</a:t>
            </a:r>
            <a:r>
              <a:rPr lang="en-US" dirty="0">
                <a:ea typeface="ＭＳ Ｐゴシック" pitchFamily="4" charset="-128"/>
                <a:cs typeface="ＭＳ Ｐゴシック" pitchFamily="4" charset="-128"/>
              </a:rPr>
              <a:t>, but we fail to realize the relationship between weather and the climate system. In order to understand the climate system, it is important to understand what a “</a:t>
            </a:r>
            <a:r>
              <a:rPr lang="en-US" altLang="ja-JP" dirty="0">
                <a:ea typeface="ＭＳ Ｐゴシック" pitchFamily="4" charset="-128"/>
                <a:cs typeface="ＭＳ Ｐゴシック" pitchFamily="4" charset="-128"/>
              </a:rPr>
              <a:t>system” is.  </a:t>
            </a:r>
          </a:p>
          <a:p>
            <a:pPr eaLnBrk="1" hangingPunct="1">
              <a:spcBef>
                <a:spcPct val="0"/>
              </a:spcBef>
            </a:pPr>
            <a:endParaRPr lang="en-US" dirty="0">
              <a:ea typeface="ＭＳ Ｐゴシック" pitchFamily="4" charset="-128"/>
              <a:cs typeface="ＭＳ Ｐゴシック" pitchFamily="4" charset="-128"/>
            </a:endParaRPr>
          </a:p>
          <a:p>
            <a:pPr eaLnBrk="1" hangingPunct="1">
              <a:spcBef>
                <a:spcPct val="0"/>
              </a:spcBef>
            </a:pPr>
            <a:r>
              <a:rPr lang="en-US" dirty="0">
                <a:ea typeface="ＭＳ Ｐゴシック" pitchFamily="4" charset="-128"/>
                <a:cs typeface="ＭＳ Ｐゴシック" pitchFamily="4" charset="-128"/>
              </a:rPr>
              <a:t>It might be helpful to provide</a:t>
            </a:r>
            <a:r>
              <a:rPr lang="en-US" baseline="0" dirty="0">
                <a:ea typeface="ＭＳ Ｐゴシック" pitchFamily="4" charset="-128"/>
                <a:cs typeface="ＭＳ Ｐゴシック" pitchFamily="4" charset="-128"/>
              </a:rPr>
              <a:t> an example:</a:t>
            </a:r>
            <a:r>
              <a:rPr lang="en-US" dirty="0">
                <a:ea typeface="ＭＳ Ｐゴシック" pitchFamily="4" charset="-128"/>
                <a:cs typeface="ＭＳ Ｐゴシック" pitchFamily="4" charset="-128"/>
              </a:rPr>
              <a:t> Think about a bicycle. If you took the bike apart and had each of the pieces laying in your driveway, the bicycle would not be very useful. However, when the pieces are assembled, even though no new pieces are added, the bicycle allows you to travel great distances in a short amount of time. You can think of the bicycle as a system.  It has many parts that work together to produce something new—in this case, a mode of transportation.  </a:t>
            </a:r>
          </a:p>
          <a:p>
            <a:pPr eaLnBrk="1" hangingPunct="1">
              <a:spcBef>
                <a:spcPct val="0"/>
              </a:spcBef>
            </a:pPr>
            <a:endParaRPr lang="en-US" dirty="0">
              <a:ea typeface="ＭＳ Ｐゴシック" pitchFamily="4" charset="-128"/>
              <a:cs typeface="ＭＳ Ｐゴシック" pitchFamily="4" charset="-128"/>
            </a:endParaRPr>
          </a:p>
          <a:p>
            <a:pPr eaLnBrk="1" hangingPunct="1">
              <a:spcBef>
                <a:spcPct val="0"/>
              </a:spcBef>
            </a:pPr>
            <a:r>
              <a:rPr lang="en-US" dirty="0">
                <a:ea typeface="ＭＳ Ｐゴシック" pitchFamily="4" charset="-128"/>
                <a:cs typeface="ＭＳ Ｐゴシック" pitchFamily="4" charset="-128"/>
              </a:rPr>
              <a:t>Climate systems are similar.  The climate system is made up of many different factors including the Earth</a:t>
            </a:r>
            <a:r>
              <a:rPr lang="ja-JP" altLang="en-US" dirty="0">
                <a:ea typeface="ＭＳ Ｐゴシック" pitchFamily="4" charset="-128"/>
                <a:cs typeface="ＭＳ Ｐゴシック" pitchFamily="4" charset="-128"/>
              </a:rPr>
              <a:t>’</a:t>
            </a:r>
            <a:r>
              <a:rPr lang="en-US" altLang="ja-JP" dirty="0">
                <a:ea typeface="ＭＳ Ｐゴシック" pitchFamily="4" charset="-128"/>
                <a:cs typeface="ＭＳ Ｐゴシック" pitchFamily="4" charset="-128"/>
              </a:rPr>
              <a:t>s water, clouds, atmosphere, and temperature that work together to produce weather.</a:t>
            </a:r>
            <a:endParaRPr lang="en-US" dirty="0">
              <a:ea typeface="ＭＳ Ｐゴシック" pitchFamily="4" charset="-128"/>
              <a:cs typeface="ＭＳ Ｐゴシック" pitchFamily="4" charset="-128"/>
            </a:endParaRPr>
          </a:p>
        </p:txBody>
      </p:sp>
      <p:sp>
        <p:nvSpPr>
          <p:cNvPr id="21508" name="Slide Number Placeholder 3"/>
          <p:cNvSpPr>
            <a:spLocks noGrp="1"/>
          </p:cNvSpPr>
          <p:nvPr>
            <p:ph type="sldNum" sz="quarter" idx="5"/>
          </p:nvPr>
        </p:nvSpPr>
        <p:spPr bwMode="auto">
          <a:noFill/>
          <a:ln>
            <a:miter lim="800000"/>
            <a:headEnd/>
            <a:tailEnd/>
          </a:ln>
        </p:spPr>
        <p:txBody>
          <a:bodyPr/>
          <a:lstStyle/>
          <a:p>
            <a:fld id="{2C556003-E7C9-094B-8508-09A15AA59067}" type="slidenum">
              <a:rPr lang="en-US"/>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042900-137F-2D41-96E7-8A536ED29C30}" type="slidenum">
              <a:rPr lang="en-US" smtClean="0"/>
              <a:pPr>
                <a:defRPr/>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a:lstStyle/>
          <a:p>
            <a:fld id="{2D8B742A-66A1-4645-85FD-1521ADF42505}" type="slidenum">
              <a:rPr lang="en-US">
                <a:solidFill>
                  <a:srgbClr val="000000"/>
                </a:solidFill>
              </a:rPr>
              <a:pPr/>
              <a:t>6</a:t>
            </a:fld>
            <a:endParaRPr lang="en-US" dirty="0">
              <a:solidFill>
                <a:srgbClr val="000000"/>
              </a:solidFill>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4" charset="-128"/>
                <a:cs typeface="ＭＳ Ｐゴシック" pitchFamily="4" charset="-128"/>
              </a:rPr>
              <a:t>Looking at weather change involves only days, weeks, or months. Studying climate change requires studying long-term trends, often 30, 50, or 100 years.</a:t>
            </a:r>
          </a:p>
          <a:p>
            <a:r>
              <a:rPr lang="en-US" dirty="0">
                <a:ea typeface="ＭＳ Ｐゴシック" pitchFamily="4" charset="-128"/>
                <a:cs typeface="ＭＳ Ｐゴシック" pitchFamily="4" charset="-128"/>
              </a:rPr>
              <a:t>(Students don</a:t>
            </a:r>
            <a:r>
              <a:rPr lang="ja-JP" altLang="en-US">
                <a:ea typeface="ＭＳ Ｐゴシック" pitchFamily="4" charset="-128"/>
                <a:cs typeface="ＭＳ Ｐゴシック" pitchFamily="4" charset="-128"/>
              </a:rPr>
              <a:t>’</a:t>
            </a:r>
            <a:r>
              <a:rPr lang="en-US" altLang="ja-JP" dirty="0">
                <a:ea typeface="ＭＳ Ｐゴシック" pitchFamily="4" charset="-128"/>
                <a:cs typeface="ＭＳ Ｐゴシック" pitchFamily="4" charset="-128"/>
              </a:rPr>
              <a:t>t need to understand this graph, but they should recognize the time frame that shows the climate. This graph will come up again in LP 4.)</a:t>
            </a:r>
          </a:p>
          <a:p>
            <a:endParaRPr lang="en-US" dirty="0">
              <a:ea typeface="ＭＳ Ｐゴシック" pitchFamily="4" charset="-128"/>
              <a:cs typeface="ＭＳ Ｐゴシック" pitchFamily="4" charset="-128"/>
            </a:endParaRPr>
          </a:p>
          <a:p>
            <a:endParaRPr lang="en-US" dirty="0">
              <a:ea typeface="ＭＳ Ｐゴシック" pitchFamily="4" charset="-128"/>
              <a:cs typeface="ＭＳ Ｐゴシック" pitchFamily="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4" charset="-128"/>
                <a:cs typeface="ＭＳ Ｐゴシック" pitchFamily="4" charset="-128"/>
                <a:hlinkClick r:id="rId3"/>
              </a:rPr>
              <a:t>Cause and Effects of Climate Change in Australia</a:t>
            </a:r>
            <a:r>
              <a:rPr lang="en-US" dirty="0">
                <a:ea typeface="ＭＳ Ｐゴシック" pitchFamily="4" charset="-128"/>
                <a:cs typeface="ＭＳ Ｐゴシック" pitchFamily="4" charset="-128"/>
              </a:rPr>
              <a:t>: </a:t>
            </a:r>
            <a:r>
              <a:rPr lang="en-US" u="sng" dirty="0">
                <a:ea typeface="ＭＳ Ｐゴシック" pitchFamily="4" charset="-128"/>
                <a:cs typeface="ＭＳ Ｐゴシック" pitchFamily="4" charset="-128"/>
                <a:hlinkClick r:id="rId3"/>
              </a:rPr>
              <a:t>https://youtu.be/ko6GNA58YOA</a:t>
            </a:r>
            <a:r>
              <a:rPr lang="en-US" dirty="0">
                <a:ea typeface="ＭＳ Ｐゴシック" pitchFamily="4" charset="-128"/>
                <a:cs typeface="ＭＳ Ｐゴシック" pitchFamily="4" charset="-128"/>
              </a:rPr>
              <a:t> </a:t>
            </a:r>
          </a:p>
          <a:p>
            <a:endParaRPr lang="en-US" u="sng" dirty="0">
              <a:ea typeface="ＭＳ Ｐゴシック" pitchFamily="4" charset="-128"/>
              <a:cs typeface="ＭＳ Ｐゴシック" pitchFamily="4" charset="-128"/>
              <a:hlinkClick r:id="rId4"/>
            </a:endParaRPr>
          </a:p>
          <a:p>
            <a:r>
              <a:rPr lang="en-US" dirty="0">
                <a:ea typeface="ＭＳ Ｐゴシック" pitchFamily="4" charset="-128"/>
                <a:cs typeface="ＭＳ Ｐゴシック" pitchFamily="4" charset="-128"/>
                <a:hlinkClick r:id="rId4"/>
              </a:rPr>
              <a:t>Climate Change (according to a kid)</a:t>
            </a:r>
            <a:r>
              <a:rPr lang="en-US" u="sng" dirty="0">
                <a:ea typeface="ＭＳ Ｐゴシック" pitchFamily="4" charset="-128"/>
                <a:cs typeface="ＭＳ Ｐゴシック" pitchFamily="4" charset="-128"/>
                <a:hlinkClick r:id="rId4"/>
              </a:rPr>
              <a:t>: https://youtu.be/Sv7OHfpIRfU</a:t>
            </a:r>
            <a:r>
              <a:rPr lang="en-US" dirty="0">
                <a:ea typeface="ＭＳ Ｐゴシック" pitchFamily="4" charset="-128"/>
                <a:cs typeface="ＭＳ Ｐゴシック" pitchFamily="4" charset="-128"/>
              </a:rPr>
              <a:t> </a:t>
            </a:r>
          </a:p>
        </p:txBody>
      </p:sp>
      <p:sp>
        <p:nvSpPr>
          <p:cNvPr id="29700" name="Slide Number Placeholder 3"/>
          <p:cNvSpPr>
            <a:spLocks noGrp="1"/>
          </p:cNvSpPr>
          <p:nvPr>
            <p:ph type="sldNum" sz="quarter" idx="5"/>
          </p:nvPr>
        </p:nvSpPr>
        <p:spPr bwMode="auto">
          <a:noFill/>
          <a:ln>
            <a:miter lim="800000"/>
            <a:headEnd/>
            <a:tailEnd/>
          </a:ln>
        </p:spPr>
        <p:txBody>
          <a:bodyPr/>
          <a:lstStyle/>
          <a:p>
            <a:fld id="{A7EBE538-F329-9640-9F0A-530117F6A215}" type="slidenum">
              <a:rPr lang="en-US"/>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042900-137F-2D41-96E7-8A536ED29C30}" type="slidenum">
              <a:rPr lang="en-US"/>
              <a:pPr>
                <a:defRPr/>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042900-137F-2D41-96E7-8A536ED29C30}" type="slidenum">
              <a:rPr lang="en-US"/>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LIMATE COVER">
    <p:spTree>
      <p:nvGrpSpPr>
        <p:cNvPr id="1" name=""/>
        <p:cNvGrpSpPr/>
        <p:nvPr/>
      </p:nvGrpSpPr>
      <p:grpSpPr>
        <a:xfrm>
          <a:off x="0" y="0"/>
          <a:ext cx="0" cy="0"/>
          <a:chOff x="0" y="0"/>
          <a:chExt cx="0" cy="0"/>
        </a:xfrm>
      </p:grpSpPr>
      <p:pic>
        <p:nvPicPr>
          <p:cNvPr id="3" name="Picture 2" descr="CLIMAT-pptcover.png"/>
          <p:cNvPicPr>
            <a:picLocks noChangeAspect="1"/>
          </p:cNvPicPr>
          <p:nvPr userDrawn="1"/>
        </p:nvPicPr>
        <p:blipFill>
          <a:blip r:embed="rId2"/>
          <a:stretch>
            <a:fillRect/>
          </a:stretch>
        </p:blipFill>
        <p:spPr>
          <a:xfrm>
            <a:off x="-6829" y="-20484"/>
            <a:ext cx="9144001"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Intro PAge">
    <p:spTree>
      <p:nvGrpSpPr>
        <p:cNvPr id="1" name=""/>
        <p:cNvGrpSpPr/>
        <p:nvPr/>
      </p:nvGrpSpPr>
      <p:grpSpPr>
        <a:xfrm>
          <a:off x="0" y="0"/>
          <a:ext cx="0" cy="0"/>
          <a:chOff x="0" y="0"/>
          <a:chExt cx="0" cy="0"/>
        </a:xfrm>
      </p:grpSpPr>
      <p:pic>
        <p:nvPicPr>
          <p:cNvPr id="4" name="Picture 3" descr="VarHer-Task3-05.pn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457200" y="1497994"/>
            <a:ext cx="8229600" cy="4477696"/>
          </a:xfrm>
        </p:spPr>
        <p:txBody>
          <a:bodyPr/>
          <a:lstStyle>
            <a:lvl1pPr>
              <a:buNone/>
              <a:defRPr/>
            </a:lvl1pPr>
            <a:lvl2pPr marL="694944" indent="-512064">
              <a:buNone/>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AGE">
    <p:spTree>
      <p:nvGrpSpPr>
        <p:cNvPr id="1" name=""/>
        <p:cNvGrpSpPr/>
        <p:nvPr/>
      </p:nvGrpSpPr>
      <p:grpSpPr>
        <a:xfrm>
          <a:off x="0" y="0"/>
          <a:ext cx="0" cy="0"/>
          <a:chOff x="0" y="0"/>
          <a:chExt cx="0" cy="0"/>
        </a:xfrm>
      </p:grpSpPr>
      <p:pic>
        <p:nvPicPr>
          <p:cNvPr id="3" name="Picture 3" descr="CLIMAT-LiftOff-06.pn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userDrawn="1"/>
        </p:nvSpPr>
        <p:spPr>
          <a:xfrm>
            <a:off x="1308100" y="184150"/>
            <a:ext cx="6146409" cy="369332"/>
          </a:xfrm>
          <a:prstGeom prst="rect">
            <a:avLst/>
          </a:prstGeom>
          <a:noFill/>
        </p:spPr>
        <p:txBody>
          <a:bodyPr wrap="none">
            <a:spAutoFit/>
          </a:bodyPr>
          <a:lstStyle/>
          <a:p>
            <a:pPr>
              <a:defRPr/>
            </a:pPr>
            <a:r>
              <a:rPr lang="en-US" dirty="0">
                <a:solidFill>
                  <a:schemeClr val="bg1"/>
                </a:solidFill>
              </a:rPr>
              <a:t>What</a:t>
            </a:r>
            <a:r>
              <a:rPr lang="en-US" dirty="0" smtClean="0">
                <a:solidFill>
                  <a:schemeClr val="bg1"/>
                </a:solidFill>
              </a:rPr>
              <a:t> Is </a:t>
            </a:r>
            <a:r>
              <a:rPr lang="en-US" dirty="0">
                <a:solidFill>
                  <a:schemeClr val="bg1"/>
                </a:solidFill>
              </a:rPr>
              <a:t>Climate </a:t>
            </a:r>
            <a:r>
              <a:rPr lang="en-US" dirty="0" smtClean="0">
                <a:solidFill>
                  <a:schemeClr val="bg1"/>
                </a:solidFill>
              </a:rPr>
              <a:t>Change, </a:t>
            </a:r>
            <a:r>
              <a:rPr lang="en-US" dirty="0">
                <a:solidFill>
                  <a:schemeClr val="bg1"/>
                </a:solidFill>
              </a:rPr>
              <a:t>and Why Do We </a:t>
            </a:r>
            <a:r>
              <a:rPr lang="en-US" dirty="0" smtClean="0">
                <a:solidFill>
                  <a:schemeClr val="bg1"/>
                </a:solidFill>
              </a:rPr>
              <a:t>Care about It?</a:t>
            </a:r>
            <a:endParaRPr lang="en-US" dirty="0">
              <a:solidFill>
                <a:schemeClr val="bg1"/>
              </a:solidFill>
            </a:endParaRPr>
          </a:p>
        </p:txBody>
      </p:sp>
      <p:sp>
        <p:nvSpPr>
          <p:cNvPr id="8" name="Content Placeholder 2"/>
          <p:cNvSpPr>
            <a:spLocks noGrp="1"/>
          </p:cNvSpPr>
          <p:nvPr>
            <p:ph idx="1"/>
          </p:nvPr>
        </p:nvSpPr>
        <p:spPr>
          <a:xfrm>
            <a:off x="457200" y="976630"/>
            <a:ext cx="8229600" cy="5157470"/>
          </a:xfrm>
        </p:spPr>
        <p:txBody>
          <a:bodyPr/>
          <a:lstStyle>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END Page">
    <p:spTree>
      <p:nvGrpSpPr>
        <p:cNvPr id="1" name=""/>
        <p:cNvGrpSpPr/>
        <p:nvPr/>
      </p:nvGrpSpPr>
      <p:grpSpPr>
        <a:xfrm>
          <a:off x="0" y="0"/>
          <a:ext cx="0" cy="0"/>
          <a:chOff x="0" y="0"/>
          <a:chExt cx="0" cy="0"/>
        </a:xfrm>
      </p:grpSpPr>
      <p:pic>
        <p:nvPicPr>
          <p:cNvPr id="2" name="Picture 3" descr="Powerpoint_backcover-01.png"/>
          <p:cNvPicPr>
            <a:picLocks noChangeAspect="1"/>
          </p:cNvPicPr>
          <p:nvPr userDrawn="1"/>
        </p:nvPicPr>
        <p:blipFill>
          <a:blip r:embed="rId2"/>
          <a:srcRect/>
          <a:stretch>
            <a:fillRect/>
          </a:stretch>
        </p:blipFill>
        <p:spPr bwMode="auto">
          <a:xfrm>
            <a:off x="0" y="0"/>
            <a:ext cx="9151938" cy="68580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xStyles>
    <p:titleStyle>
      <a:lvl1pPr algn="ctr" defTabSz="457200" rtl="0" fontAlgn="base">
        <a:spcBef>
          <a:spcPct val="0"/>
        </a:spcBef>
        <a:spcAft>
          <a:spcPct val="0"/>
        </a:spcAft>
        <a:defRPr sz="4400" kern="1200">
          <a:solidFill>
            <a:srgbClr val="000000"/>
          </a:solidFill>
          <a:latin typeface="+mj-lt"/>
          <a:ea typeface="ＭＳ Ｐゴシック" pitchFamily="4" charset="-128"/>
          <a:cs typeface="ＭＳ Ｐゴシック" pitchFamily="4" charset="-128"/>
        </a:defRPr>
      </a:lvl1pPr>
      <a:lvl2pPr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2pPr>
      <a:lvl3pPr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3pPr>
      <a:lvl4pPr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4pPr>
      <a:lvl5pPr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5pPr>
      <a:lvl6pPr marL="457200"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6pPr>
      <a:lvl7pPr marL="914400"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7pPr>
      <a:lvl8pPr marL="1371600"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8pPr>
      <a:lvl9pPr marL="1828800"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9pPr>
    </p:titleStyle>
    <p:bodyStyle>
      <a:lvl1pPr marL="342900" indent="-342900" algn="l" defTabSz="457200" rtl="0" fontAlgn="base">
        <a:spcBef>
          <a:spcPct val="20000"/>
        </a:spcBef>
        <a:spcAft>
          <a:spcPct val="0"/>
        </a:spcAft>
        <a:buFont typeface="Arial" pitchFamily="4" charset="0"/>
        <a:defRPr sz="3200" b="1" kern="1200">
          <a:solidFill>
            <a:srgbClr val="CC0033"/>
          </a:solidFill>
          <a:latin typeface="+mn-lt"/>
          <a:ea typeface="ＭＳ Ｐゴシック" pitchFamily="4" charset="-128"/>
          <a:cs typeface="ＭＳ Ｐゴシック" pitchFamily="4" charset="-128"/>
        </a:defRPr>
      </a:lvl1pPr>
      <a:lvl2pPr marL="971550" indent="-514350" algn="l" defTabSz="457200" rtl="0" fontAlgn="base">
        <a:spcBef>
          <a:spcPct val="20000"/>
        </a:spcBef>
        <a:spcAft>
          <a:spcPct val="0"/>
        </a:spcAft>
        <a:buFont typeface="Arial" pitchFamily="4" charset="0"/>
        <a:defRPr sz="2800" kern="1200">
          <a:solidFill>
            <a:srgbClr val="000000"/>
          </a:solidFill>
          <a:latin typeface="+mn-lt"/>
          <a:ea typeface="ＭＳ Ｐゴシック" pitchFamily="4" charset="-128"/>
          <a:cs typeface="+mn-cs"/>
        </a:defRPr>
      </a:lvl2pPr>
      <a:lvl3pPr marL="1143000" indent="-228600" algn="l" defTabSz="457200" rtl="0" fontAlgn="base">
        <a:spcBef>
          <a:spcPct val="20000"/>
        </a:spcBef>
        <a:spcAft>
          <a:spcPct val="0"/>
        </a:spcAft>
        <a:buClr>
          <a:srgbClr val="000000"/>
        </a:buClr>
        <a:buFont typeface="Arial" pitchFamily="4" charset="0"/>
        <a:buChar char="•"/>
        <a:defRPr sz="2400" kern="1200">
          <a:solidFill>
            <a:srgbClr val="000000"/>
          </a:solidFill>
          <a:latin typeface="+mn-lt"/>
          <a:ea typeface="ＭＳ Ｐゴシック" pitchFamily="4" charset="-128"/>
          <a:cs typeface="+mn-cs"/>
        </a:defRPr>
      </a:lvl3pPr>
      <a:lvl4pPr marL="1600200" indent="-228600" algn="l" defTabSz="457200" rtl="0" fontAlgn="base">
        <a:spcBef>
          <a:spcPct val="20000"/>
        </a:spcBef>
        <a:spcAft>
          <a:spcPct val="0"/>
        </a:spcAft>
        <a:buClr>
          <a:srgbClr val="000000"/>
        </a:buClr>
        <a:buFont typeface="Lucida Grande" pitchFamily="4" charset="0"/>
        <a:buChar char="-"/>
        <a:defRPr sz="2000" kern="1200">
          <a:solidFill>
            <a:srgbClr val="000000"/>
          </a:solidFill>
          <a:latin typeface="+mn-lt"/>
          <a:ea typeface="ＭＳ Ｐゴシック" pitchFamily="4" charset="-128"/>
          <a:cs typeface="+mn-cs"/>
        </a:defRPr>
      </a:lvl4pPr>
      <a:lvl5pPr marL="2057400" indent="-228600" algn="l" defTabSz="457200" rtl="0" fontAlgn="base">
        <a:spcBef>
          <a:spcPct val="20000"/>
        </a:spcBef>
        <a:spcAft>
          <a:spcPct val="0"/>
        </a:spcAft>
        <a:buFont typeface="Arial" pitchFamily="4" charset="0"/>
        <a:buChar char="»"/>
        <a:defRPr sz="2000" kern="1200">
          <a:solidFill>
            <a:srgbClr val="000000"/>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 Id="rId3" Type="http://schemas.openxmlformats.org/officeDocument/2006/relationships/hyperlink" Target="http://www.youngvoicesonclimatechange.com/youth-climate-videos/dreaming-in-gree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youtu.be/ko6GNA58YOA" TargetMode="External"/><Relationship Id="rId4" Type="http://schemas.openxmlformats.org/officeDocument/2006/relationships/hyperlink" Target="https://youtu.be/Sv7OHfpIRfU" TargetMode="External"/><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Cause and Effect: Climate Change</a:t>
            </a:r>
            <a:endParaRPr lang="en-US" dirty="0"/>
          </a:p>
        </p:txBody>
      </p:sp>
      <p:sp>
        <p:nvSpPr>
          <p:cNvPr id="7" name="TextBox 6"/>
          <p:cNvSpPr txBox="1"/>
          <p:nvPr/>
        </p:nvSpPr>
        <p:spPr>
          <a:xfrm>
            <a:off x="384588" y="1691605"/>
            <a:ext cx="5270299" cy="461665"/>
          </a:xfrm>
          <a:prstGeom prst="rect">
            <a:avLst/>
          </a:prstGeom>
          <a:noFill/>
        </p:spPr>
        <p:txBody>
          <a:bodyPr wrap="square" rtlCol="0">
            <a:spAutoFit/>
          </a:bodyPr>
          <a:lstStyle/>
          <a:p>
            <a:pPr algn="ctr"/>
            <a:r>
              <a:rPr lang="en-US" sz="2400" dirty="0" smtClean="0">
                <a:solidFill>
                  <a:srgbClr val="000000"/>
                </a:solidFill>
                <a:latin typeface="Calibri"/>
                <a:cs typeface="Calibri"/>
              </a:rPr>
              <a:t>Cause</a:t>
            </a:r>
            <a:endParaRPr lang="en-US" sz="2400" dirty="0">
              <a:solidFill>
                <a:srgbClr val="000000"/>
              </a:solidFill>
              <a:latin typeface="Calibri"/>
              <a:cs typeface="Calibri"/>
            </a:endParaRPr>
          </a:p>
        </p:txBody>
      </p:sp>
      <p:sp>
        <p:nvSpPr>
          <p:cNvPr id="8" name="TextBox 7"/>
          <p:cNvSpPr txBox="1"/>
          <p:nvPr/>
        </p:nvSpPr>
        <p:spPr>
          <a:xfrm>
            <a:off x="5784672" y="1691606"/>
            <a:ext cx="2978168" cy="461664"/>
          </a:xfrm>
          <a:prstGeom prst="rect">
            <a:avLst/>
          </a:prstGeom>
          <a:noFill/>
        </p:spPr>
        <p:txBody>
          <a:bodyPr wrap="square" rtlCol="0">
            <a:spAutoFit/>
          </a:bodyPr>
          <a:lstStyle/>
          <a:p>
            <a:pPr algn="ctr"/>
            <a:r>
              <a:rPr lang="en-US" sz="2400" dirty="0" smtClean="0">
                <a:solidFill>
                  <a:srgbClr val="000000"/>
                </a:solidFill>
                <a:latin typeface="Calibri"/>
                <a:cs typeface="Calibri"/>
              </a:rPr>
              <a:t>Effect</a:t>
            </a:r>
            <a:endParaRPr lang="en-US" sz="2400" dirty="0">
              <a:solidFill>
                <a:srgbClr val="000000"/>
              </a:solidFill>
              <a:latin typeface="Calibri"/>
              <a:cs typeface="Calibri"/>
            </a:endParaRPr>
          </a:p>
        </p:txBody>
      </p:sp>
      <p:pic>
        <p:nvPicPr>
          <p:cNvPr id="9" name="Picture 8" descr="CC-LiftOff-Slide10.png"/>
          <p:cNvPicPr>
            <a:picLocks noChangeAspect="1"/>
          </p:cNvPicPr>
          <p:nvPr/>
        </p:nvPicPr>
        <p:blipFill>
          <a:blip r:embed="rId3"/>
          <a:stretch>
            <a:fillRect/>
          </a:stretch>
        </p:blipFill>
        <p:spPr>
          <a:xfrm>
            <a:off x="384589" y="2153270"/>
            <a:ext cx="8378251" cy="396228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LiftOff_Slide11.png"/>
          <p:cNvPicPr>
            <a:picLocks noChangeAspect="1"/>
          </p:cNvPicPr>
          <p:nvPr/>
        </p:nvPicPr>
        <p:blipFill>
          <a:blip r:embed="rId3"/>
          <a:stretch>
            <a:fillRect/>
          </a:stretch>
        </p:blipFill>
        <p:spPr>
          <a:xfrm>
            <a:off x="457200" y="1656457"/>
            <a:ext cx="8418946" cy="4311465"/>
          </a:xfrm>
          <a:prstGeom prst="rect">
            <a:avLst/>
          </a:prstGeom>
        </p:spPr>
      </p:pic>
      <p:sp>
        <p:nvSpPr>
          <p:cNvPr id="32771" name="Content Placeholder 2"/>
          <p:cNvSpPr>
            <a:spLocks noGrp="1"/>
          </p:cNvSpPr>
          <p:nvPr>
            <p:ph idx="1"/>
          </p:nvPr>
        </p:nvSpPr>
        <p:spPr>
          <a:xfrm>
            <a:off x="313036" y="976630"/>
            <a:ext cx="8373764" cy="5157470"/>
          </a:xfrm>
        </p:spPr>
        <p:txBody>
          <a:bodyPr/>
          <a:lstStyle/>
          <a:p>
            <a:pPr marL="0" indent="0"/>
            <a:r>
              <a:rPr lang="en-US" dirty="0" smtClean="0"/>
              <a:t>School Board Action Plan</a:t>
            </a:r>
            <a:endParaRPr lang="en-US" dirty="0">
              <a:ea typeface="ＭＳ Ｐゴシック" pitchFamily="4" charset="-128"/>
              <a:cs typeface="ＭＳ Ｐゴシック" pitchFamily="4" charset="-128"/>
            </a:endParaRPr>
          </a:p>
        </p:txBody>
      </p:sp>
      <p:sp>
        <p:nvSpPr>
          <p:cNvPr id="8" name="TextBox 7"/>
          <p:cNvSpPr txBox="1"/>
          <p:nvPr/>
        </p:nvSpPr>
        <p:spPr>
          <a:xfrm>
            <a:off x="729744" y="4955966"/>
            <a:ext cx="4867075" cy="1200328"/>
          </a:xfrm>
          <a:prstGeom prst="rect">
            <a:avLst/>
          </a:prstGeom>
          <a:noFill/>
        </p:spPr>
        <p:txBody>
          <a:bodyPr wrap="square" rtlCol="0">
            <a:spAutoFit/>
          </a:bodyPr>
          <a:lstStyle/>
          <a:p>
            <a:r>
              <a:rPr lang="en-US" sz="2400" dirty="0" smtClean="0">
                <a:solidFill>
                  <a:srgbClr val="000000"/>
                </a:solidFill>
                <a:latin typeface="Calibri"/>
                <a:cs typeface="Calibri"/>
              </a:rPr>
              <a:t>A school board is looking for proposals to reduce their school’s impact on climate change.</a:t>
            </a:r>
            <a:endParaRPr lang="en-US" sz="2400" dirty="0">
              <a:solidFill>
                <a:srgbClr val="000000"/>
              </a:solidFill>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5" name="Content Placeholder 2"/>
          <p:cNvSpPr>
            <a:spLocks noGrp="1"/>
          </p:cNvSpPr>
          <p:nvPr>
            <p:ph idx="1"/>
          </p:nvPr>
        </p:nvSpPr>
        <p:spPr/>
        <p:txBody>
          <a:bodyPr/>
          <a:lstStyle/>
          <a:p>
            <a:r>
              <a:rPr lang="en-US" dirty="0" smtClean="0"/>
              <a:t>The world needs your help!</a:t>
            </a:r>
            <a:endParaRPr lang="en-US" dirty="0">
              <a:ea typeface="ＭＳ Ｐゴシック" pitchFamily="4" charset="-128"/>
              <a:cs typeface="ＭＳ Ｐゴシック" pitchFamily="4" charset="-128"/>
            </a:endParaRPr>
          </a:p>
        </p:txBody>
      </p:sp>
      <p:pic>
        <p:nvPicPr>
          <p:cNvPr id="5" name="Picture 4" descr="iStock-638362498.jpg"/>
          <p:cNvPicPr>
            <a:picLocks noChangeAspect="1"/>
          </p:cNvPicPr>
          <p:nvPr/>
        </p:nvPicPr>
        <p:blipFill>
          <a:blip r:embed="rId2"/>
          <a:stretch>
            <a:fillRect/>
          </a:stretch>
        </p:blipFill>
        <p:spPr>
          <a:xfrm>
            <a:off x="457200" y="1713607"/>
            <a:ext cx="6023886" cy="4015924"/>
          </a:xfrm>
          <a:prstGeom prst="rect">
            <a:avLst/>
          </a:prstGeom>
        </p:spPr>
      </p:pic>
      <p:sp>
        <p:nvSpPr>
          <p:cNvPr id="6" name="Content Placeholder 2"/>
          <p:cNvSpPr txBox="1">
            <a:spLocks/>
          </p:cNvSpPr>
          <p:nvPr/>
        </p:nvSpPr>
        <p:spPr bwMode="auto">
          <a:xfrm>
            <a:off x="6625137" y="4715638"/>
            <a:ext cx="2230227" cy="12101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Tx/>
              <a:buSzTx/>
              <a:buFont typeface="Arial" pitchFamily="4" charset="0"/>
              <a:buChar char="•"/>
              <a:tabLst/>
              <a:defRPr/>
            </a:pPr>
            <a:r>
              <a:rPr kumimoji="0" lang="en-US" sz="3200" b="0" i="1" u="none" strike="noStrike" kern="1200" cap="none" spc="0" normalizeH="0" baseline="0" noProof="0" dirty="0" smtClean="0">
                <a:ln>
                  <a:noFill/>
                </a:ln>
                <a:solidFill>
                  <a:schemeClr val="tx1"/>
                </a:solidFill>
                <a:effectLst/>
                <a:uLnTx/>
                <a:uFillTx/>
                <a:latin typeface="+mn-lt"/>
                <a:ea typeface="ＭＳ Ｐゴシック" pitchFamily="4" charset="-128"/>
                <a:cs typeface="ＭＳ Ｐゴシック" pitchFamily="4" charset="-128"/>
                <a:hlinkClick r:id="rId3"/>
              </a:rPr>
              <a:t>Dreaming in Green</a:t>
            </a:r>
            <a:endParaRPr kumimoji="0" lang="en-US" sz="3200" b="0" i="1" u="none" strike="noStrike" kern="1200" cap="none" spc="0" normalizeH="0" baseline="0" noProof="0" dirty="0">
              <a:ln>
                <a:noFill/>
              </a:ln>
              <a:solidFill>
                <a:schemeClr val="tx1"/>
              </a:solidFill>
              <a:effectLst/>
              <a:uLnTx/>
              <a:uFillTx/>
              <a:latin typeface="+mn-lt"/>
              <a:ea typeface="ＭＳ Ｐゴシック" pitchFamily="4" charset="-128"/>
              <a:cs typeface="ＭＳ Ｐゴシック" pitchFamily="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6764" y="976630"/>
            <a:ext cx="8382708" cy="5157470"/>
          </a:xfrm>
        </p:spPr>
        <p:txBody>
          <a:bodyPr/>
          <a:lstStyle/>
          <a:p>
            <a:r>
              <a:rPr lang="en-US" dirty="0" smtClean="0"/>
              <a:t>What do you still need to know in order to help?</a:t>
            </a:r>
            <a:endParaRPr lang="en-US" dirty="0"/>
          </a:p>
        </p:txBody>
      </p:sp>
      <p:pic>
        <p:nvPicPr>
          <p:cNvPr id="5" name="Picture 4" descr="iStock-174860473.jpg"/>
          <p:cNvPicPr>
            <a:picLocks noChangeAspect="1"/>
          </p:cNvPicPr>
          <p:nvPr/>
        </p:nvPicPr>
        <p:blipFill>
          <a:blip r:embed="rId2"/>
          <a:srcRect l="473" t="20586" r="473"/>
          <a:stretch>
            <a:fillRect/>
          </a:stretch>
        </p:blipFill>
        <p:spPr>
          <a:xfrm>
            <a:off x="402471" y="1751888"/>
            <a:ext cx="8382708" cy="44804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LiftOff_Slide1.png"/>
          <p:cNvPicPr>
            <a:picLocks noChangeAspect="1"/>
          </p:cNvPicPr>
          <p:nvPr/>
        </p:nvPicPr>
        <p:blipFill>
          <a:blip r:embed="rId3"/>
          <a:srcRect l="-583" r="583"/>
          <a:stretch>
            <a:fillRect/>
          </a:stretch>
        </p:blipFill>
        <p:spPr>
          <a:xfrm>
            <a:off x="-16479" y="917579"/>
            <a:ext cx="9114681" cy="536683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Content Placeholder 3"/>
          <p:cNvSpPr>
            <a:spLocks noGrp="1"/>
          </p:cNvSpPr>
          <p:nvPr>
            <p:ph idx="1"/>
          </p:nvPr>
        </p:nvSpPr>
        <p:spPr>
          <a:xfrm>
            <a:off x="457200" y="976313"/>
            <a:ext cx="8229600" cy="5157787"/>
          </a:xfrm>
        </p:spPr>
        <p:txBody>
          <a:bodyPr/>
          <a:lstStyle/>
          <a:p>
            <a:r>
              <a:rPr lang="en-US" dirty="0" smtClean="0">
                <a:ea typeface="Calibri" pitchFamily="4" charset="0"/>
                <a:cs typeface="Calibri" pitchFamily="4" charset="0"/>
              </a:rPr>
              <a:t>Part 1: What is Climate Change?</a:t>
            </a:r>
          </a:p>
          <a:p>
            <a:endParaRPr lang="en-US" dirty="0" smtClean="0"/>
          </a:p>
        </p:txBody>
      </p:sp>
      <p:pic>
        <p:nvPicPr>
          <p:cNvPr id="22531" name="Picture 4" descr="iStock-464435822.jpg"/>
          <p:cNvPicPr>
            <a:picLocks noChangeAspect="1"/>
          </p:cNvPicPr>
          <p:nvPr/>
        </p:nvPicPr>
        <p:blipFill>
          <a:blip r:embed="rId2"/>
          <a:srcRect l="280" t="10995" r="839"/>
          <a:stretch>
            <a:fillRect/>
          </a:stretch>
        </p:blipFill>
        <p:spPr bwMode="auto">
          <a:xfrm>
            <a:off x="43448" y="883992"/>
            <a:ext cx="9041800" cy="537886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Content Placeholder 4" descr="iStock-502385698.jpg"/>
          <p:cNvPicPr>
            <a:picLocks noGrp="1" noChangeAspect="1"/>
          </p:cNvPicPr>
          <p:nvPr>
            <p:ph idx="1"/>
          </p:nvPr>
        </p:nvPicPr>
        <p:blipFill>
          <a:blip r:embed="rId3"/>
          <a:srcRect l="534" t="11218" r="-1068" b="-801"/>
          <a:stretch>
            <a:fillRect/>
          </a:stretch>
        </p:blipFill>
        <p:spPr>
          <a:xfrm>
            <a:off x="51948" y="888315"/>
            <a:ext cx="9137595" cy="5428299"/>
          </a:xfr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NOAA-polarbear.png"/>
          <p:cNvPicPr>
            <a:picLocks noChangeAspect="1"/>
          </p:cNvPicPr>
          <p:nvPr/>
        </p:nvPicPr>
        <p:blipFill>
          <a:blip r:embed="rId2"/>
          <a:srcRect l="833" t="13750"/>
          <a:stretch>
            <a:fillRect/>
          </a:stretch>
        </p:blipFill>
        <p:spPr>
          <a:xfrm>
            <a:off x="26168" y="1000136"/>
            <a:ext cx="9067833" cy="5257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Content Placeholder 3" descr="iStock-487606713.jpg"/>
          <p:cNvPicPr>
            <a:picLocks noGrp="1" noChangeAspect="1"/>
          </p:cNvPicPr>
          <p:nvPr>
            <p:ph idx="1"/>
          </p:nvPr>
        </p:nvPicPr>
        <p:blipFill>
          <a:blip r:embed="rId2"/>
          <a:srcRect l="-3006" r="-3006" b="12220"/>
          <a:stretch>
            <a:fillRect/>
          </a:stretch>
        </p:blipFill>
        <p:spPr>
          <a:xfrm>
            <a:off x="-230453" y="976313"/>
            <a:ext cx="9603639" cy="5283359"/>
          </a:xfr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7" descr="LiftOff-Slide6.png"/>
          <p:cNvPicPr>
            <a:picLocks noChangeAspect="1"/>
          </p:cNvPicPr>
          <p:nvPr/>
        </p:nvPicPr>
        <p:blipFill>
          <a:blip r:embed="rId3"/>
          <a:srcRect/>
          <a:stretch>
            <a:fillRect/>
          </a:stretch>
        </p:blipFill>
        <p:spPr bwMode="auto">
          <a:xfrm>
            <a:off x="925374" y="1677742"/>
            <a:ext cx="7517649" cy="4453024"/>
          </a:xfrm>
          <a:prstGeom prst="rect">
            <a:avLst/>
          </a:prstGeom>
          <a:noFill/>
          <a:ln w="9525">
            <a:noFill/>
            <a:miter lim="800000"/>
            <a:headEnd/>
            <a:tailEnd/>
          </a:ln>
        </p:spPr>
      </p:pic>
      <p:sp>
        <p:nvSpPr>
          <p:cNvPr id="26627" name="Content Placeholder 6"/>
          <p:cNvSpPr>
            <a:spLocks noGrp="1"/>
          </p:cNvSpPr>
          <p:nvPr>
            <p:ph idx="1"/>
          </p:nvPr>
        </p:nvSpPr>
        <p:spPr>
          <a:xfrm>
            <a:off x="457200" y="986082"/>
            <a:ext cx="8229600" cy="5157787"/>
          </a:xfrm>
        </p:spPr>
        <p:txBody>
          <a:bodyPr/>
          <a:lstStyle/>
          <a:p>
            <a:r>
              <a:rPr lang="en-US" dirty="0" smtClean="0"/>
              <a:t>Studying Climate Involves </a:t>
            </a:r>
            <a:r>
              <a:rPr lang="en-US" i="1" dirty="0" smtClean="0"/>
              <a:t>Long-Term</a:t>
            </a:r>
            <a:r>
              <a:rPr lang="en-US" dirty="0" smtClean="0"/>
              <a:t> Trends</a:t>
            </a:r>
          </a:p>
        </p:txBody>
      </p:sp>
      <p:sp>
        <p:nvSpPr>
          <p:cNvPr id="6" name="TextBox 5"/>
          <p:cNvSpPr txBox="1"/>
          <p:nvPr/>
        </p:nvSpPr>
        <p:spPr>
          <a:xfrm>
            <a:off x="1711159" y="1586654"/>
            <a:ext cx="6383420" cy="369332"/>
          </a:xfrm>
          <a:prstGeom prst="rect">
            <a:avLst/>
          </a:prstGeom>
          <a:noFill/>
        </p:spPr>
        <p:txBody>
          <a:bodyPr wrap="square" rtlCol="0">
            <a:spAutoFit/>
          </a:bodyPr>
          <a:lstStyle/>
          <a:p>
            <a:pPr algn="ctr"/>
            <a:r>
              <a:rPr lang="en-US" dirty="0" smtClean="0">
                <a:solidFill>
                  <a:srgbClr val="000000"/>
                </a:solidFill>
                <a:latin typeface="Calibri"/>
                <a:cs typeface="Calibri"/>
              </a:rPr>
              <a:t>Global Mean Surface Air Temperature</a:t>
            </a:r>
            <a:endParaRPr lang="en-US" dirty="0">
              <a:solidFill>
                <a:srgbClr val="000000"/>
              </a:solidFill>
              <a:latin typeface="Calibri"/>
              <a:cs typeface="Calibri"/>
            </a:endParaRPr>
          </a:p>
        </p:txBody>
      </p:sp>
      <p:sp>
        <p:nvSpPr>
          <p:cNvPr id="7" name="TextBox 6"/>
          <p:cNvSpPr txBox="1"/>
          <p:nvPr/>
        </p:nvSpPr>
        <p:spPr>
          <a:xfrm>
            <a:off x="4063775" y="5774537"/>
            <a:ext cx="873247" cy="369332"/>
          </a:xfrm>
          <a:prstGeom prst="rect">
            <a:avLst/>
          </a:prstGeom>
          <a:noFill/>
        </p:spPr>
        <p:txBody>
          <a:bodyPr wrap="square" rtlCol="0">
            <a:spAutoFit/>
          </a:bodyPr>
          <a:lstStyle/>
          <a:p>
            <a:pPr algn="ctr"/>
            <a:r>
              <a:rPr lang="en-US" dirty="0" smtClean="0">
                <a:solidFill>
                  <a:srgbClr val="000000"/>
                </a:solidFill>
                <a:latin typeface="Calibri"/>
                <a:cs typeface="Calibri"/>
              </a:rPr>
              <a:t>Year</a:t>
            </a:r>
            <a:endParaRPr lang="en-US" dirty="0">
              <a:solidFill>
                <a:srgbClr val="000000"/>
              </a:solidFill>
              <a:latin typeface="Calibri"/>
              <a:cs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6" name="Content Placeholder 2"/>
          <p:cNvSpPr>
            <a:spLocks noGrp="1"/>
          </p:cNvSpPr>
          <p:nvPr>
            <p:ph idx="1"/>
          </p:nvPr>
        </p:nvSpPr>
        <p:spPr>
          <a:xfrm>
            <a:off x="169932" y="976630"/>
            <a:ext cx="8409540" cy="5157470"/>
          </a:xfrm>
        </p:spPr>
        <p:txBody>
          <a:bodyPr/>
          <a:lstStyle/>
          <a:p>
            <a:r>
              <a:rPr lang="en-US" dirty="0" smtClean="0"/>
              <a:t>So What Is Climate Change?</a:t>
            </a:r>
          </a:p>
        </p:txBody>
      </p:sp>
      <p:sp>
        <p:nvSpPr>
          <p:cNvPr id="7" name="TextBox 6"/>
          <p:cNvSpPr txBox="1"/>
          <p:nvPr/>
        </p:nvSpPr>
        <p:spPr>
          <a:xfrm>
            <a:off x="667238" y="4643315"/>
            <a:ext cx="8019562" cy="1568122"/>
          </a:xfrm>
          <a:prstGeom prst="rect">
            <a:avLst/>
          </a:prstGeom>
          <a:noFill/>
        </p:spPr>
        <p:txBody>
          <a:bodyPr wrap="square" rtlCol="0">
            <a:spAutoFit/>
          </a:bodyPr>
          <a:lstStyle/>
          <a:p>
            <a:pPr marL="342900" indent="-342900">
              <a:lnSpc>
                <a:spcPct val="115000"/>
              </a:lnSpc>
              <a:spcAft>
                <a:spcPts val="0"/>
              </a:spcAft>
              <a:buSzPct val="103000"/>
              <a:buFont typeface="Arial"/>
              <a:buChar char="•"/>
            </a:pPr>
            <a:r>
              <a:rPr lang="en-US" sz="2800" i="1" dirty="0" smtClean="0">
                <a:latin typeface="Calibri"/>
                <a:cs typeface="Calibri"/>
                <a:hlinkClick r:id="rId3"/>
              </a:rPr>
              <a:t>What Is Climate Change?</a:t>
            </a:r>
            <a:r>
              <a:rPr lang="en-US" sz="2800" dirty="0" smtClean="0">
                <a:latin typeface="Calibri"/>
                <a:cs typeface="Calibri"/>
                <a:hlinkClick r:id="rId3"/>
              </a:rPr>
              <a:t> </a:t>
            </a:r>
            <a:r>
              <a:rPr lang="en-US" sz="2800" dirty="0" smtClean="0">
                <a:latin typeface="Calibri"/>
                <a:cs typeface="Calibri"/>
              </a:rPr>
              <a:t>(cause and effects of climate change in Australia)</a:t>
            </a:r>
          </a:p>
          <a:p>
            <a:pPr marL="342900" indent="-342900">
              <a:lnSpc>
                <a:spcPct val="115000"/>
              </a:lnSpc>
              <a:spcAft>
                <a:spcPts val="600"/>
              </a:spcAft>
              <a:buSzPct val="103000"/>
              <a:buFont typeface="Arial" charset="0"/>
              <a:buChar char="•"/>
            </a:pPr>
            <a:r>
              <a:rPr lang="en-US" sz="2800" i="1" dirty="0" smtClean="0">
                <a:latin typeface="Calibri"/>
                <a:cs typeface="Calibri"/>
                <a:hlinkClick r:id="rId4"/>
              </a:rPr>
              <a:t>Climate Change (according to a kid</a:t>
            </a:r>
            <a:r>
              <a:rPr lang="en-US" sz="2800" i="1" dirty="0" smtClean="0">
                <a:latin typeface="Calibri"/>
                <a:cs typeface="Calibri"/>
              </a:rPr>
              <a:t>)</a:t>
            </a:r>
          </a:p>
        </p:txBody>
      </p:sp>
      <p:pic>
        <p:nvPicPr>
          <p:cNvPr id="5" name="Picture 4" descr="CC-LiftOff-Slide8.png"/>
          <p:cNvPicPr>
            <a:picLocks noChangeAspect="1"/>
          </p:cNvPicPr>
          <p:nvPr/>
        </p:nvPicPr>
        <p:blipFill>
          <a:blip r:embed="rId5"/>
          <a:stretch>
            <a:fillRect/>
          </a:stretch>
        </p:blipFill>
        <p:spPr>
          <a:xfrm>
            <a:off x="151179" y="1654053"/>
            <a:ext cx="8801100" cy="294322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Cause and Effect</a:t>
            </a:r>
            <a:endParaRPr lang="en-US" dirty="0"/>
          </a:p>
        </p:txBody>
      </p:sp>
      <p:pic>
        <p:nvPicPr>
          <p:cNvPr id="5" name="Picture 4" descr="LiftOff_Slide9.png"/>
          <p:cNvPicPr>
            <a:picLocks noChangeAspect="1"/>
          </p:cNvPicPr>
          <p:nvPr/>
        </p:nvPicPr>
        <p:blipFill>
          <a:blip r:embed="rId2"/>
          <a:stretch>
            <a:fillRect/>
          </a:stretch>
        </p:blipFill>
        <p:spPr>
          <a:xfrm>
            <a:off x="1057275" y="1050925"/>
            <a:ext cx="7169150" cy="4752975"/>
          </a:xfrm>
          <a:prstGeom prst="rect">
            <a:avLst/>
          </a:prstGeom>
        </p:spPr>
      </p:pic>
    </p:spTree>
  </p:cSld>
  <p:clrMapOvr>
    <a:masterClrMapping/>
  </p:clrMapOvr>
</p:sld>
</file>

<file path=ppt/theme/theme1.xml><?xml version="1.0" encoding="utf-8"?>
<a:theme xmlns:a="http://schemas.openxmlformats.org/drawingml/2006/main" name="1_Office Theme">
  <a:themeElements>
    <a:clrScheme name="Custom 3">
      <a:dk1>
        <a:srgbClr val="990000"/>
      </a:dk1>
      <a:lt1>
        <a:sysClr val="window" lastClr="FFFFFF"/>
      </a:lt1>
      <a:dk2>
        <a:srgbClr val="CCCCCC"/>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7377</TotalTime>
  <Words>381</Words>
  <Application>Microsoft Macintosh PowerPoint</Application>
  <PresentationFormat>On-screen Show (4:3)</PresentationFormat>
  <Paragraphs>32</Paragraphs>
  <Slides>13</Slides>
  <Notes>6</Notes>
  <HiddenSlides>0</HiddenSlides>
  <MMClips>0</MMClips>
  <ScaleCrop>false</ScaleCrop>
  <HeadingPairs>
    <vt:vector size="4" baseType="variant">
      <vt:variant>
        <vt:lpstr>Design Template</vt:lpstr>
      </vt:variant>
      <vt:variant>
        <vt:i4>1</vt:i4>
      </vt:variant>
      <vt:variant>
        <vt:lpstr>Slide Titles</vt:lpstr>
      </vt:variant>
      <vt:variant>
        <vt:i4>13</vt:i4>
      </vt:variant>
    </vt:vector>
  </HeadingPairs>
  <TitlesOfParts>
    <vt:vector size="14" baseType="lpstr">
      <vt:lpstr>1_Office Theme</vt:lpstr>
      <vt:lpstr>Slide 0</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and  Weather </dc:title>
  <dc:creator>Anne Tweedy</dc:creator>
  <cp:lastModifiedBy>Joan Rossi</cp:lastModifiedBy>
  <cp:revision>52</cp:revision>
  <dcterms:created xsi:type="dcterms:W3CDTF">2017-05-10T19:28:52Z</dcterms:created>
  <dcterms:modified xsi:type="dcterms:W3CDTF">2017-05-10T19:30:34Z</dcterms:modified>
</cp:coreProperties>
</file>