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notesSlides/notesSlide3.xml" ContentType="application/vnd.openxmlformats-officedocument.presentationml.notesSlide+xml"/>
  <Override PartName="/ppt/tableStyles.xml" ContentType="application/vnd.openxmlformats-officedocument.presentationml.tableStyles+xml"/>
  <Override PartName="/ppt/slides/slide7.xml" ContentType="application/vnd.openxmlformats-officedocument.presentationml.slide+xml"/>
  <Override PartName="/ppt/notesSlides/notesSlide1.xml" ContentType="application/vnd.openxmlformats-officedocument.presentationml.notesSlide+xml"/>
  <Override PartName="/ppt/commentAuthors.xml" ContentType="application/vnd.openxmlformats-officedocument.presentationml.commentAuthors+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docProps/core.xml" ContentType="application/vnd.openxmlformats-package.core-properties+xml"/>
  <Override PartName="/ppt/slides/slide3.xml" ContentType="application/vnd.openxmlformats-officedocument.presentationml.slide+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diagrams/quickStyle1.xml" ContentType="application/vnd.openxmlformats-officedocument.drawingml.diagramStyle+xml"/>
  <Default Extension="bin" ContentType="application/vnd.openxmlformats-officedocument.presentationml.printerSettings"/>
  <Override PartName="/ppt/notesSlides/notesSlide4.xml" ContentType="application/vnd.openxmlformats-officedocument.presentationml.notesSlide+xml"/>
  <Override PartName="/ppt/diagrams/colors1.xml" ContentType="application/vnd.openxmlformats-officedocument.drawingml.diagramColors+xml"/>
  <Override PartName="/ppt/comments/comment1.xml" ContentType="application/vnd.openxmlformats-officedocument.presentationml.comments+xml"/>
  <Override PartName="/ppt/viewProps.xml" ContentType="application/vnd.openxmlformats-officedocument.presentationml.viewProps+xml"/>
  <Override PartName="/ppt/slides/slide8.xml" ContentType="application/vnd.openxmlformats-officedocument.presentationml.slide+xml"/>
  <Override PartName="/ppt/notesSlides/notesSlide2.xml" ContentType="application/vnd.openxmlformats-officedocument.presentationml.notesSlide+xml"/>
  <Override PartName="/ppt/presentation.xml" ContentType="application/vnd.openxmlformats-officedocument.presentationml.presentation.main+xml"/>
  <Override PartName="/ppt/diagrams/data1.xml" ContentType="application/vnd.openxmlformats-officedocument.drawingml.diagramData+xml"/>
  <Override PartName="/ppt/diagrams/drawing1.xml" ContentType="application/vnd.ms-office.drawingml.diagramDrawing+xml"/>
  <Override PartName="/ppt/slides/slide6.xml" ContentType="application/vnd.openxmlformats-officedocument.presentationml.slide+xml"/>
  <Default Extension="pdf" ContentType="application/pdf"/>
  <Override PartName="/ppt/notesMasters/notesMaster1.xml" ContentType="application/vnd.openxmlformats-officedocument.presentationml.notesMaster+xml"/>
  <Override PartName="/ppt/diagrams/layout1.xml" ContentType="application/vnd.openxmlformats-officedocument.drawingml.diagramLayout+xml"/>
  <Override PartName="/ppt/slides/slide4.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isa Paul" initials="LP" lastIdx="8"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CC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9" autoAdjust="0"/>
    <p:restoredTop sz="94548" autoAdjust="0"/>
  </p:normalViewPr>
  <p:slideViewPr>
    <p:cSldViewPr snapToGrid="0" snapToObjects="1">
      <p:cViewPr>
        <p:scale>
          <a:sx n="150" d="100"/>
          <a:sy n="150" d="100"/>
        </p:scale>
        <p:origin x="-2488" y="-9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commentAuthors" Target="commentAuthors.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7-05-04T17:06:58.712" idx="4">
    <p:pos x="656" y="3648"/>
    <p:text>There are video links below in the Notes, but usually we put them right on the slide. </p:text>
  </p:cm>
</p:cmLst>
</file>

<file path=ppt/diagrams/_rels/data1.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9B298-8B9F-414A-9E54-ECA3A3E5C3AB}" type="doc">
      <dgm:prSet loTypeId="urn:microsoft.com/office/officeart/2005/8/layout/pList2" loCatId="list" qsTypeId="urn:microsoft.com/office/officeart/2005/8/quickstyle/simple4" qsCatId="simple" csTypeId="urn:microsoft.com/office/officeart/2005/8/colors/accent1_2" csCatId="accent1" phldr="1"/>
      <dgm:spPr/>
      <dgm:t>
        <a:bodyPr/>
        <a:lstStyle/>
        <a:p>
          <a:endParaRPr lang="en-US"/>
        </a:p>
      </dgm:t>
    </dgm:pt>
    <dgm:pt modelId="{70D7C670-707C-F241-8FD1-162A772CCB51}">
      <dgm:prSet/>
      <dgm:spPr/>
      <dgm:t>
        <a:bodyPr/>
        <a:lstStyle/>
        <a:p>
          <a:pPr rtl="0"/>
          <a:r>
            <a:rPr lang="en-US" dirty="0" smtClean="0"/>
            <a:t>If the climate changes, then everything connected to   climate will change.</a:t>
          </a:r>
          <a:endParaRPr lang="en-US" dirty="0"/>
        </a:p>
      </dgm:t>
    </dgm:pt>
    <dgm:pt modelId="{F8EF8A64-0BEE-7245-B0AF-7D6D6D250D37}" type="parTrans" cxnId="{EBEC3CF6-D741-D14A-A07B-1755FD3F1513}">
      <dgm:prSet/>
      <dgm:spPr/>
      <dgm:t>
        <a:bodyPr/>
        <a:lstStyle/>
        <a:p>
          <a:endParaRPr lang="en-US"/>
        </a:p>
      </dgm:t>
    </dgm:pt>
    <dgm:pt modelId="{4C7E091A-B777-174F-B94A-A85414945765}" type="sibTrans" cxnId="{EBEC3CF6-D741-D14A-A07B-1755FD3F1513}">
      <dgm:prSet/>
      <dgm:spPr/>
      <dgm:t>
        <a:bodyPr/>
        <a:lstStyle/>
        <a:p>
          <a:endParaRPr lang="en-US"/>
        </a:p>
      </dgm:t>
    </dgm:pt>
    <dgm:pt modelId="{C6C62C5F-DFDE-A641-B229-5DFD8356046B}">
      <dgm:prSet/>
      <dgm:spPr/>
      <dgm:t>
        <a:bodyPr/>
        <a:lstStyle/>
        <a:p>
          <a:pPr rtl="0"/>
          <a:r>
            <a:rPr lang="en-US" dirty="0" smtClean="0"/>
            <a:t>Climate affects long-term decisions by humans.</a:t>
          </a:r>
          <a:endParaRPr lang="en-US" dirty="0"/>
        </a:p>
      </dgm:t>
    </dgm:pt>
    <dgm:pt modelId="{AA4EF35B-2665-D34E-B106-7201062156AC}" type="parTrans" cxnId="{FE555341-7CD6-E443-B50A-19159C2FBAD6}">
      <dgm:prSet/>
      <dgm:spPr/>
      <dgm:t>
        <a:bodyPr/>
        <a:lstStyle/>
        <a:p>
          <a:endParaRPr lang="en-US"/>
        </a:p>
      </dgm:t>
    </dgm:pt>
    <dgm:pt modelId="{6D58009A-B173-EC40-826F-E4047963CB9D}" type="sibTrans" cxnId="{FE555341-7CD6-E443-B50A-19159C2FBAD6}">
      <dgm:prSet/>
      <dgm:spPr/>
      <dgm:t>
        <a:bodyPr/>
        <a:lstStyle/>
        <a:p>
          <a:endParaRPr lang="en-US"/>
        </a:p>
      </dgm:t>
    </dgm:pt>
    <dgm:pt modelId="{123C89CC-582E-1448-B1FF-34D51BE551F4}">
      <dgm:prSet/>
      <dgm:spPr/>
      <dgm:t>
        <a:bodyPr/>
        <a:lstStyle/>
        <a:p>
          <a:pPr rtl="0"/>
          <a:r>
            <a:rPr lang="en-US" dirty="0" smtClean="0"/>
            <a:t>Climate affects the number and types of plants and animals that can live in all regions of the world.</a:t>
          </a:r>
          <a:endParaRPr lang="en-US" dirty="0"/>
        </a:p>
      </dgm:t>
    </dgm:pt>
    <dgm:pt modelId="{30D1B946-9869-7640-8B16-2829DD4528C1}" type="parTrans" cxnId="{522FAA6A-DB06-8340-82DD-C4C414566210}">
      <dgm:prSet/>
      <dgm:spPr/>
      <dgm:t>
        <a:bodyPr/>
        <a:lstStyle/>
        <a:p>
          <a:endParaRPr lang="en-US"/>
        </a:p>
      </dgm:t>
    </dgm:pt>
    <dgm:pt modelId="{7F6C0F38-1569-654E-9AF8-A5F2A770E986}" type="sibTrans" cxnId="{522FAA6A-DB06-8340-82DD-C4C414566210}">
      <dgm:prSet/>
      <dgm:spPr/>
      <dgm:t>
        <a:bodyPr/>
        <a:lstStyle/>
        <a:p>
          <a:endParaRPr lang="en-US"/>
        </a:p>
      </dgm:t>
    </dgm:pt>
    <dgm:pt modelId="{B0F122D6-128C-154E-BC07-47F9418F30E8}" type="pres">
      <dgm:prSet presAssocID="{B689B298-8B9F-414A-9E54-ECA3A3E5C3AB}" presName="Name0" presStyleCnt="0">
        <dgm:presLayoutVars>
          <dgm:dir/>
          <dgm:resizeHandles val="exact"/>
        </dgm:presLayoutVars>
      </dgm:prSet>
      <dgm:spPr/>
      <dgm:t>
        <a:bodyPr/>
        <a:lstStyle/>
        <a:p>
          <a:endParaRPr lang="en-US"/>
        </a:p>
      </dgm:t>
    </dgm:pt>
    <dgm:pt modelId="{D68E4A73-A12B-B249-9E6B-499094E641FD}" type="pres">
      <dgm:prSet presAssocID="{B689B298-8B9F-414A-9E54-ECA3A3E5C3AB}" presName="bkgdShp" presStyleLbl="alignAccFollowNode1" presStyleIdx="0" presStyleCnt="1" custLinFactNeighborX="145"/>
      <dgm:spPr/>
    </dgm:pt>
    <dgm:pt modelId="{7FF5EEF1-6FDE-8947-AC3A-10EF5CF1C725}" type="pres">
      <dgm:prSet presAssocID="{B689B298-8B9F-414A-9E54-ECA3A3E5C3AB}" presName="linComp" presStyleCnt="0"/>
      <dgm:spPr/>
    </dgm:pt>
    <dgm:pt modelId="{FDDBD8BD-EF31-474C-8493-85D45A614CAD}" type="pres">
      <dgm:prSet presAssocID="{70D7C670-707C-F241-8FD1-162A772CCB51}" presName="compNode" presStyleCnt="0"/>
      <dgm:spPr/>
    </dgm:pt>
    <dgm:pt modelId="{E93A394A-B87F-0E4F-A563-1682B4692B88}" type="pres">
      <dgm:prSet presAssocID="{70D7C670-707C-F241-8FD1-162A772CCB51}" presName="node" presStyleLbl="node1" presStyleIdx="0" presStyleCnt="3">
        <dgm:presLayoutVars>
          <dgm:bulletEnabled val="1"/>
        </dgm:presLayoutVars>
      </dgm:prSet>
      <dgm:spPr/>
      <dgm:t>
        <a:bodyPr/>
        <a:lstStyle/>
        <a:p>
          <a:endParaRPr lang="en-US"/>
        </a:p>
      </dgm:t>
    </dgm:pt>
    <dgm:pt modelId="{3A0B4DC8-AB7E-524A-8EFE-2FDC09365195}" type="pres">
      <dgm:prSet presAssocID="{70D7C670-707C-F241-8FD1-162A772CCB51}" presName="invisiNode" presStyleLbl="node1" presStyleIdx="0" presStyleCnt="3"/>
      <dgm:spPr/>
    </dgm:pt>
    <dgm:pt modelId="{47E042BD-A87A-0F43-B85B-393D57824C12}" type="pres">
      <dgm:prSet presAssocID="{70D7C670-707C-F241-8FD1-162A772CCB51}" presName="imagNode" presStyleLbl="fgImgPlace1" presStyleIdx="0" presStyleCnt="3"/>
      <dgm:spPr>
        <a:blipFill rotWithShape="0">
          <a:blip xmlns:r="http://schemas.openxmlformats.org/officeDocument/2006/relationships" r:embed="rId1"/>
          <a:stretch>
            <a:fillRect/>
          </a:stretch>
        </a:blipFill>
      </dgm:spPr>
    </dgm:pt>
    <dgm:pt modelId="{8276CDF2-BF2A-4C48-A0BC-87B11C79943E}" type="pres">
      <dgm:prSet presAssocID="{4C7E091A-B777-174F-B94A-A85414945765}" presName="sibTrans" presStyleLbl="sibTrans2D1" presStyleIdx="0" presStyleCnt="0"/>
      <dgm:spPr/>
      <dgm:t>
        <a:bodyPr/>
        <a:lstStyle/>
        <a:p>
          <a:endParaRPr lang="en-US"/>
        </a:p>
      </dgm:t>
    </dgm:pt>
    <dgm:pt modelId="{486457D1-68C2-F847-B25A-3C6FC2268E2D}" type="pres">
      <dgm:prSet presAssocID="{C6C62C5F-DFDE-A641-B229-5DFD8356046B}" presName="compNode" presStyleCnt="0"/>
      <dgm:spPr/>
    </dgm:pt>
    <dgm:pt modelId="{4B58E8C1-450B-8D43-A954-2DD8B772E896}" type="pres">
      <dgm:prSet presAssocID="{C6C62C5F-DFDE-A641-B229-5DFD8356046B}" presName="node" presStyleLbl="node1" presStyleIdx="1" presStyleCnt="3">
        <dgm:presLayoutVars>
          <dgm:bulletEnabled val="1"/>
        </dgm:presLayoutVars>
      </dgm:prSet>
      <dgm:spPr/>
      <dgm:t>
        <a:bodyPr/>
        <a:lstStyle/>
        <a:p>
          <a:endParaRPr lang="en-US"/>
        </a:p>
      </dgm:t>
    </dgm:pt>
    <dgm:pt modelId="{F12D625B-F359-6642-9F72-9A820C458DBC}" type="pres">
      <dgm:prSet presAssocID="{C6C62C5F-DFDE-A641-B229-5DFD8356046B}" presName="invisiNode" presStyleLbl="node1" presStyleIdx="1" presStyleCnt="3"/>
      <dgm:spPr/>
    </dgm:pt>
    <dgm:pt modelId="{CB751AE2-B8BE-9C40-869A-95E393E2746F}" type="pres">
      <dgm:prSet presAssocID="{C6C62C5F-DFDE-A641-B229-5DFD8356046B}" presName="imagNode" presStyleLbl="fgImgPlace1" presStyleIdx="1" presStyleCnt="3"/>
      <dgm:spPr>
        <a:blipFill rotWithShape="1">
          <a:blip xmlns:r="http://schemas.openxmlformats.org/officeDocument/2006/relationships" r:embed="rId2"/>
          <a:stretch>
            <a:fillRect/>
          </a:stretch>
        </a:blipFill>
      </dgm:spPr>
    </dgm:pt>
    <dgm:pt modelId="{892A0922-3EBC-3542-9975-3EAE688585DC}" type="pres">
      <dgm:prSet presAssocID="{6D58009A-B173-EC40-826F-E4047963CB9D}" presName="sibTrans" presStyleLbl="sibTrans2D1" presStyleIdx="0" presStyleCnt="0"/>
      <dgm:spPr/>
      <dgm:t>
        <a:bodyPr/>
        <a:lstStyle/>
        <a:p>
          <a:endParaRPr lang="en-US"/>
        </a:p>
      </dgm:t>
    </dgm:pt>
    <dgm:pt modelId="{A511598C-F0C3-6840-92F5-AD8B04E78400}" type="pres">
      <dgm:prSet presAssocID="{123C89CC-582E-1448-B1FF-34D51BE551F4}" presName="compNode" presStyleCnt="0"/>
      <dgm:spPr/>
    </dgm:pt>
    <dgm:pt modelId="{B1F59002-DE2A-5848-B728-DD458B5CE8B0}" type="pres">
      <dgm:prSet presAssocID="{123C89CC-582E-1448-B1FF-34D51BE551F4}" presName="node" presStyleLbl="node1" presStyleIdx="2" presStyleCnt="3">
        <dgm:presLayoutVars>
          <dgm:bulletEnabled val="1"/>
        </dgm:presLayoutVars>
      </dgm:prSet>
      <dgm:spPr/>
      <dgm:t>
        <a:bodyPr/>
        <a:lstStyle/>
        <a:p>
          <a:endParaRPr lang="en-US"/>
        </a:p>
      </dgm:t>
    </dgm:pt>
    <dgm:pt modelId="{C0AED7B5-14BC-5443-B34C-985E594AEE59}" type="pres">
      <dgm:prSet presAssocID="{123C89CC-582E-1448-B1FF-34D51BE551F4}" presName="invisiNode" presStyleLbl="node1" presStyleIdx="2" presStyleCnt="3"/>
      <dgm:spPr/>
    </dgm:pt>
    <dgm:pt modelId="{B5A167AC-045E-E64A-A3A4-21677137B0F3}" type="pres">
      <dgm:prSet presAssocID="{123C89CC-582E-1448-B1FF-34D51BE551F4}" presName="imagNode" presStyleLbl="fgImgPlace1" presStyleIdx="2" presStyleCnt="3"/>
      <dgm:spPr>
        <a:blipFill rotWithShape="0">
          <a:blip xmlns:r="http://schemas.openxmlformats.org/officeDocument/2006/relationships" r:embed="rId3"/>
          <a:stretch>
            <a:fillRect/>
          </a:stretch>
        </a:blipFill>
      </dgm:spPr>
    </dgm:pt>
  </dgm:ptLst>
  <dgm:cxnLst>
    <dgm:cxn modelId="{FE555341-7CD6-E443-B50A-19159C2FBAD6}" srcId="{B689B298-8B9F-414A-9E54-ECA3A3E5C3AB}" destId="{C6C62C5F-DFDE-A641-B229-5DFD8356046B}" srcOrd="1" destOrd="0" parTransId="{AA4EF35B-2665-D34E-B106-7201062156AC}" sibTransId="{6D58009A-B173-EC40-826F-E4047963CB9D}"/>
    <dgm:cxn modelId="{05E499BB-1294-CC4C-B4E5-2B5FA9F6613A}" type="presOf" srcId="{123C89CC-582E-1448-B1FF-34D51BE551F4}" destId="{B1F59002-DE2A-5848-B728-DD458B5CE8B0}" srcOrd="0" destOrd="0" presId="urn:microsoft.com/office/officeart/2005/8/layout/pList2"/>
    <dgm:cxn modelId="{B2998853-4767-3246-9270-4A7190E24646}" type="presOf" srcId="{4C7E091A-B777-174F-B94A-A85414945765}" destId="{8276CDF2-BF2A-4C48-A0BC-87B11C79943E}" srcOrd="0" destOrd="0" presId="urn:microsoft.com/office/officeart/2005/8/layout/pList2"/>
    <dgm:cxn modelId="{7C7D6DDB-F3E4-764F-87A0-A2BDC8302F71}" type="presOf" srcId="{B689B298-8B9F-414A-9E54-ECA3A3E5C3AB}" destId="{B0F122D6-128C-154E-BC07-47F9418F30E8}" srcOrd="0" destOrd="0" presId="urn:microsoft.com/office/officeart/2005/8/layout/pList2"/>
    <dgm:cxn modelId="{209CE587-E490-B542-AC41-938C30FE9361}" type="presOf" srcId="{C6C62C5F-DFDE-A641-B229-5DFD8356046B}" destId="{4B58E8C1-450B-8D43-A954-2DD8B772E896}" srcOrd="0" destOrd="0" presId="urn:microsoft.com/office/officeart/2005/8/layout/pList2"/>
    <dgm:cxn modelId="{522FAA6A-DB06-8340-82DD-C4C414566210}" srcId="{B689B298-8B9F-414A-9E54-ECA3A3E5C3AB}" destId="{123C89CC-582E-1448-B1FF-34D51BE551F4}" srcOrd="2" destOrd="0" parTransId="{30D1B946-9869-7640-8B16-2829DD4528C1}" sibTransId="{7F6C0F38-1569-654E-9AF8-A5F2A770E986}"/>
    <dgm:cxn modelId="{97115609-1005-4A44-96ED-79769CB6638B}" type="presOf" srcId="{70D7C670-707C-F241-8FD1-162A772CCB51}" destId="{E93A394A-B87F-0E4F-A563-1682B4692B88}" srcOrd="0" destOrd="0" presId="urn:microsoft.com/office/officeart/2005/8/layout/pList2"/>
    <dgm:cxn modelId="{EBEC3CF6-D741-D14A-A07B-1755FD3F1513}" srcId="{B689B298-8B9F-414A-9E54-ECA3A3E5C3AB}" destId="{70D7C670-707C-F241-8FD1-162A772CCB51}" srcOrd="0" destOrd="0" parTransId="{F8EF8A64-0BEE-7245-B0AF-7D6D6D250D37}" sibTransId="{4C7E091A-B777-174F-B94A-A85414945765}"/>
    <dgm:cxn modelId="{4473791C-652D-6A46-B334-D85C8BAFEE84}" type="presOf" srcId="{6D58009A-B173-EC40-826F-E4047963CB9D}" destId="{892A0922-3EBC-3542-9975-3EAE688585DC}" srcOrd="0" destOrd="0" presId="urn:microsoft.com/office/officeart/2005/8/layout/pList2"/>
    <dgm:cxn modelId="{89897F18-1FF2-8647-A2EF-8D12099C7358}" type="presParOf" srcId="{B0F122D6-128C-154E-BC07-47F9418F30E8}" destId="{D68E4A73-A12B-B249-9E6B-499094E641FD}" srcOrd="0" destOrd="0" presId="urn:microsoft.com/office/officeart/2005/8/layout/pList2"/>
    <dgm:cxn modelId="{24F56474-317B-9348-AB55-1F9A24734EC5}" type="presParOf" srcId="{B0F122D6-128C-154E-BC07-47F9418F30E8}" destId="{7FF5EEF1-6FDE-8947-AC3A-10EF5CF1C725}" srcOrd="1" destOrd="0" presId="urn:microsoft.com/office/officeart/2005/8/layout/pList2"/>
    <dgm:cxn modelId="{A562D74C-6FCA-5B4C-A020-121D5DF5DE19}" type="presParOf" srcId="{7FF5EEF1-6FDE-8947-AC3A-10EF5CF1C725}" destId="{FDDBD8BD-EF31-474C-8493-85D45A614CAD}" srcOrd="0" destOrd="0" presId="urn:microsoft.com/office/officeart/2005/8/layout/pList2"/>
    <dgm:cxn modelId="{F0C2B3F6-3E4C-8344-9994-E48EEA4514FE}" type="presParOf" srcId="{FDDBD8BD-EF31-474C-8493-85D45A614CAD}" destId="{E93A394A-B87F-0E4F-A563-1682B4692B88}" srcOrd="0" destOrd="0" presId="urn:microsoft.com/office/officeart/2005/8/layout/pList2"/>
    <dgm:cxn modelId="{CA2D3D47-9C74-2C4C-AE63-98FDC371B8DB}" type="presParOf" srcId="{FDDBD8BD-EF31-474C-8493-85D45A614CAD}" destId="{3A0B4DC8-AB7E-524A-8EFE-2FDC09365195}" srcOrd="1" destOrd="0" presId="urn:microsoft.com/office/officeart/2005/8/layout/pList2"/>
    <dgm:cxn modelId="{36186B00-502F-0F41-8E87-DDD22420F5D8}" type="presParOf" srcId="{FDDBD8BD-EF31-474C-8493-85D45A614CAD}" destId="{47E042BD-A87A-0F43-B85B-393D57824C12}" srcOrd="2" destOrd="0" presId="urn:microsoft.com/office/officeart/2005/8/layout/pList2"/>
    <dgm:cxn modelId="{8D38E429-60EA-8241-B4B3-5AFAA0FE987B}" type="presParOf" srcId="{7FF5EEF1-6FDE-8947-AC3A-10EF5CF1C725}" destId="{8276CDF2-BF2A-4C48-A0BC-87B11C79943E}" srcOrd="1" destOrd="0" presId="urn:microsoft.com/office/officeart/2005/8/layout/pList2"/>
    <dgm:cxn modelId="{56967698-DEE9-C84F-919B-F0BEC86DB4B3}" type="presParOf" srcId="{7FF5EEF1-6FDE-8947-AC3A-10EF5CF1C725}" destId="{486457D1-68C2-F847-B25A-3C6FC2268E2D}" srcOrd="2" destOrd="0" presId="urn:microsoft.com/office/officeart/2005/8/layout/pList2"/>
    <dgm:cxn modelId="{5FC1C8AF-B4DB-3440-B46F-CDA399263E35}" type="presParOf" srcId="{486457D1-68C2-F847-B25A-3C6FC2268E2D}" destId="{4B58E8C1-450B-8D43-A954-2DD8B772E896}" srcOrd="0" destOrd="0" presId="urn:microsoft.com/office/officeart/2005/8/layout/pList2"/>
    <dgm:cxn modelId="{E44FBAB7-81F3-1545-8562-4E1F732E4421}" type="presParOf" srcId="{486457D1-68C2-F847-B25A-3C6FC2268E2D}" destId="{F12D625B-F359-6642-9F72-9A820C458DBC}" srcOrd="1" destOrd="0" presId="urn:microsoft.com/office/officeart/2005/8/layout/pList2"/>
    <dgm:cxn modelId="{D6837AAD-5035-534A-A018-0938D9BB75CA}" type="presParOf" srcId="{486457D1-68C2-F847-B25A-3C6FC2268E2D}" destId="{CB751AE2-B8BE-9C40-869A-95E393E2746F}" srcOrd="2" destOrd="0" presId="urn:microsoft.com/office/officeart/2005/8/layout/pList2"/>
    <dgm:cxn modelId="{C6E771A1-F706-A644-A503-95494511B1A2}" type="presParOf" srcId="{7FF5EEF1-6FDE-8947-AC3A-10EF5CF1C725}" destId="{892A0922-3EBC-3542-9975-3EAE688585DC}" srcOrd="3" destOrd="0" presId="urn:microsoft.com/office/officeart/2005/8/layout/pList2"/>
    <dgm:cxn modelId="{B8826386-535B-EA42-9C15-74F2A94CAA06}" type="presParOf" srcId="{7FF5EEF1-6FDE-8947-AC3A-10EF5CF1C725}" destId="{A511598C-F0C3-6840-92F5-AD8B04E78400}" srcOrd="4" destOrd="0" presId="urn:microsoft.com/office/officeart/2005/8/layout/pList2"/>
    <dgm:cxn modelId="{B3D63515-042A-6F44-8EDB-1F1A0894BD08}" type="presParOf" srcId="{A511598C-F0C3-6840-92F5-AD8B04E78400}" destId="{B1F59002-DE2A-5848-B728-DD458B5CE8B0}" srcOrd="0" destOrd="0" presId="urn:microsoft.com/office/officeart/2005/8/layout/pList2"/>
    <dgm:cxn modelId="{3AAF6FDB-E0EE-1742-AB0A-FAAEE56B2FE0}" type="presParOf" srcId="{A511598C-F0C3-6840-92F5-AD8B04E78400}" destId="{C0AED7B5-14BC-5443-B34C-985E594AEE59}" srcOrd="1" destOrd="0" presId="urn:microsoft.com/office/officeart/2005/8/layout/pList2"/>
    <dgm:cxn modelId="{6E68A021-47C2-0C42-A1C6-5971293A9B8C}" type="presParOf" srcId="{A511598C-F0C3-6840-92F5-AD8B04E78400}" destId="{B5A167AC-045E-E64A-A3A4-21677137B0F3}"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8E4A73-A12B-B249-9E6B-499094E641FD}">
      <dsp:nvSpPr>
        <dsp:cNvPr id="0" name=""/>
        <dsp:cNvSpPr/>
      </dsp:nvSpPr>
      <dsp:spPr>
        <a:xfrm>
          <a:off x="0" y="0"/>
          <a:ext cx="8293100" cy="198882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E042BD-A87A-0F43-B85B-393D57824C12}">
      <dsp:nvSpPr>
        <dsp:cNvPr id="0" name=""/>
        <dsp:cNvSpPr/>
      </dsp:nvSpPr>
      <dsp:spPr>
        <a:xfrm>
          <a:off x="248792" y="265176"/>
          <a:ext cx="2436098" cy="1458468"/>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93A394A-B87F-0E4F-A563-1682B4692B88}">
      <dsp:nvSpPr>
        <dsp:cNvPr id="0" name=""/>
        <dsp:cNvSpPr/>
      </dsp:nvSpPr>
      <dsp:spPr>
        <a:xfrm rot="10800000">
          <a:off x="248792" y="1988819"/>
          <a:ext cx="2436098" cy="2430780"/>
        </a:xfrm>
        <a:prstGeom prst="round2SameRect">
          <a:avLst>
            <a:gd name="adj1" fmla="val 1050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rtl="0">
            <a:lnSpc>
              <a:spcPct val="90000"/>
            </a:lnSpc>
            <a:spcBef>
              <a:spcPct val="0"/>
            </a:spcBef>
            <a:spcAft>
              <a:spcPct val="35000"/>
            </a:spcAft>
          </a:pPr>
          <a:r>
            <a:rPr lang="en-US" sz="2100" kern="1200" dirty="0" smtClean="0"/>
            <a:t>If the climate changes, then everything connected to   climate will change.</a:t>
          </a:r>
          <a:endParaRPr lang="en-US" sz="2100" kern="1200" dirty="0"/>
        </a:p>
      </dsp:txBody>
      <dsp:txXfrm rot="10800000">
        <a:off x="248792" y="1988819"/>
        <a:ext cx="2436098" cy="2430780"/>
      </dsp:txXfrm>
    </dsp:sp>
    <dsp:sp modelId="{CB751AE2-B8BE-9C40-869A-95E393E2746F}">
      <dsp:nvSpPr>
        <dsp:cNvPr id="0" name=""/>
        <dsp:cNvSpPr/>
      </dsp:nvSpPr>
      <dsp:spPr>
        <a:xfrm>
          <a:off x="2928500" y="265176"/>
          <a:ext cx="2436098" cy="1458468"/>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B58E8C1-450B-8D43-A954-2DD8B772E896}">
      <dsp:nvSpPr>
        <dsp:cNvPr id="0" name=""/>
        <dsp:cNvSpPr/>
      </dsp:nvSpPr>
      <dsp:spPr>
        <a:xfrm rot="10800000">
          <a:off x="2928500" y="1988819"/>
          <a:ext cx="2436098" cy="2430780"/>
        </a:xfrm>
        <a:prstGeom prst="round2SameRect">
          <a:avLst>
            <a:gd name="adj1" fmla="val 1050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rtl="0">
            <a:lnSpc>
              <a:spcPct val="90000"/>
            </a:lnSpc>
            <a:spcBef>
              <a:spcPct val="0"/>
            </a:spcBef>
            <a:spcAft>
              <a:spcPct val="35000"/>
            </a:spcAft>
          </a:pPr>
          <a:r>
            <a:rPr lang="en-US" sz="2100" kern="1200" dirty="0" smtClean="0"/>
            <a:t>Climate affects long-term decisions by humans.</a:t>
          </a:r>
          <a:endParaRPr lang="en-US" sz="2100" kern="1200" dirty="0"/>
        </a:p>
      </dsp:txBody>
      <dsp:txXfrm rot="10800000">
        <a:off x="2928500" y="1988819"/>
        <a:ext cx="2436098" cy="2430780"/>
      </dsp:txXfrm>
    </dsp:sp>
    <dsp:sp modelId="{B5A167AC-045E-E64A-A3A4-21677137B0F3}">
      <dsp:nvSpPr>
        <dsp:cNvPr id="0" name=""/>
        <dsp:cNvSpPr/>
      </dsp:nvSpPr>
      <dsp:spPr>
        <a:xfrm>
          <a:off x="5608208" y="265176"/>
          <a:ext cx="2436098" cy="1458468"/>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1F59002-DE2A-5848-B728-DD458B5CE8B0}">
      <dsp:nvSpPr>
        <dsp:cNvPr id="0" name=""/>
        <dsp:cNvSpPr/>
      </dsp:nvSpPr>
      <dsp:spPr>
        <a:xfrm rot="10800000">
          <a:off x="5608208" y="1988819"/>
          <a:ext cx="2436098" cy="2430780"/>
        </a:xfrm>
        <a:prstGeom prst="round2SameRect">
          <a:avLst>
            <a:gd name="adj1" fmla="val 10500"/>
            <a:gd name="adj2" fmla="val 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rtl="0">
            <a:lnSpc>
              <a:spcPct val="90000"/>
            </a:lnSpc>
            <a:spcBef>
              <a:spcPct val="0"/>
            </a:spcBef>
            <a:spcAft>
              <a:spcPct val="35000"/>
            </a:spcAft>
          </a:pPr>
          <a:r>
            <a:rPr lang="en-US" sz="2100" kern="1200" dirty="0" smtClean="0"/>
            <a:t>Climate affects the number and types of plants and animals that can live in all regions of the world.</a:t>
          </a:r>
          <a:endParaRPr lang="en-US" sz="2100" kern="1200" dirty="0"/>
        </a:p>
      </dsp:txBody>
      <dsp:txXfrm rot="10800000">
        <a:off x="5608208" y="1988819"/>
        <a:ext cx="2436098" cy="243078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C2D475-20DB-F744-B7C3-CEAE4B9C6A4D}" type="datetimeFigureOut">
              <a:rPr lang="en-US" smtClean="0"/>
              <a:pPr/>
              <a:t>5/8/17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AEF0-1A53-9246-A88C-0397E118A00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1s8eGd7THoo" TargetMode="External"/><Relationship Id="rId4" Type="http://schemas.openxmlformats.org/officeDocument/2006/relationships/hyperlink" Target="https://youtu.be/ukIIA2D0BUU" TargetMode="External"/><Relationship Id="rId5" Type="http://schemas.openxmlformats.org/officeDocument/2006/relationships/hyperlink" Target="http://www.youtube.com/watch?v=ukIIA2D0BUU"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sz="1200" kern="1200" dirty="0" smtClean="0">
                <a:solidFill>
                  <a:schemeClr val="tx1"/>
                </a:solidFill>
                <a:latin typeface="+mn-lt"/>
                <a:ea typeface="+mn-ea"/>
                <a:cs typeface="+mn-cs"/>
              </a:rPr>
              <a:t>We often hear the words climate and weather, but we often fail to realize the relationship between weather and the climate system.  In order to understand the climate system, it is important to understand what a ‘system’ is.  It might be helpful to use an illustration.  Think about a bicycle.  If you took the bike apart and had each of the pieces laying in your driveway, the bicycle would not be very useful.  However, when the pieces are assembled, even though no new pieces are added, the bicycle allows you to travel great distances in a short amount of time.  You can think of the bicycle as a system.  It has many parts that work together to produce something new – in this case a mode of transportation.  Climate systems are similar.  The climate system is made up of many different factors including the Earth’s water, clouds, atmosphere, and temperature that work together to produce weather.</a:t>
            </a:r>
            <a:endParaRPr lang="en-US" dirty="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3A22AEF0-1A53-9246-A88C-0397E118A007}" type="slidenum">
              <a:rPr lang="en-US" smtClean="0"/>
              <a:pPr/>
              <a:t>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charset="-128"/>
                <a:cs typeface="ＭＳ Ｐゴシック" charset="-128"/>
                <a:hlinkClick r:id="rId3"/>
              </a:rPr>
              <a:t>Show the follwing clips:</a:t>
            </a:r>
          </a:p>
          <a:p>
            <a:endParaRPr lang="en-US" dirty="0" smtClean="0">
              <a:ea typeface="ＭＳ Ｐゴシック" charset="-128"/>
              <a:cs typeface="ＭＳ Ｐゴシック" charset="-128"/>
              <a:hlinkClick r:id="rId3"/>
            </a:endParaRPr>
          </a:p>
          <a:p>
            <a:r>
              <a:rPr lang="en-US" dirty="0" smtClean="0">
                <a:ea typeface="ＭＳ Ｐゴシック" charset="-128"/>
                <a:cs typeface="ＭＳ Ｐゴシック" charset="-128"/>
                <a:hlinkClick r:id="rId3"/>
              </a:rPr>
              <a:t>Weather Vs Climate presented by Climate Central</a:t>
            </a:r>
            <a:r>
              <a:rPr lang="en-US" dirty="0" smtClean="0">
                <a:ea typeface="ＭＳ Ｐゴシック" charset="-128"/>
                <a:cs typeface="ＭＳ Ｐゴシック" charset="-128"/>
              </a:rPr>
              <a:t> (</a:t>
            </a:r>
            <a:r>
              <a:rPr lang="en-US" dirty="0" smtClean="0">
                <a:solidFill>
                  <a:srgbClr val="000000"/>
                </a:solidFill>
                <a:latin typeface="Lucida Grande" charset="0"/>
                <a:ea typeface="Lucida Grande" charset="0"/>
                <a:cs typeface="Lucida Grande" charset="0"/>
              </a:rPr>
              <a:t>https://youtu.be/1s8eGd7THoo)</a:t>
            </a:r>
            <a:endParaRPr lang="en-US" dirty="0" smtClean="0">
              <a:ea typeface="ＭＳ Ｐゴシック" charset="-128"/>
              <a:cs typeface="ＭＳ Ｐゴシック" charset="-128"/>
            </a:endParaRPr>
          </a:p>
          <a:p>
            <a:r>
              <a:rPr lang="en-US" dirty="0" smtClean="0">
                <a:ea typeface="ＭＳ Ｐゴシック" charset="-128"/>
                <a:cs typeface="ＭＳ Ｐゴシック" charset="-128"/>
                <a:hlinkClick r:id="rId4"/>
              </a:rPr>
              <a:t>Weather Vs Climate presented by the Intergovenmental Panel on Climate Change (IPCC)</a:t>
            </a:r>
            <a:r>
              <a:rPr lang="en-US" dirty="0" smtClean="0">
                <a:ea typeface="ＭＳ Ｐゴシック" charset="-128"/>
                <a:cs typeface="ＭＳ Ｐゴシック" charset="-128"/>
              </a:rPr>
              <a:t> (</a:t>
            </a:r>
            <a:r>
              <a:rPr lang="en-US" dirty="0" smtClean="0">
                <a:solidFill>
                  <a:srgbClr val="000000"/>
                </a:solidFill>
                <a:latin typeface="Lucida Grande" charset="0"/>
                <a:ea typeface="Lucida Grande" charset="0"/>
                <a:cs typeface="Lucida Grande" charset="0"/>
              </a:rPr>
              <a:t>https://youtu.be/ukIIA2D0BUU)</a:t>
            </a:r>
            <a:endParaRPr lang="en-US" dirty="0" smtClean="0">
              <a:ea typeface="ＭＳ Ｐゴシック" charset="-128"/>
              <a:cs typeface="ＭＳ Ｐゴシック" charset="-128"/>
            </a:endParaRPr>
          </a:p>
          <a:p>
            <a:endParaRPr lang="en-US" u="sng" dirty="0" smtClean="0">
              <a:ea typeface="ＭＳ Ｐゴシック" charset="-128"/>
              <a:cs typeface="ＭＳ Ｐゴシック" charset="-128"/>
            </a:endParaRPr>
          </a:p>
          <a:p>
            <a:r>
              <a:rPr lang="en-US" u="sng" dirty="0" smtClean="0">
                <a:ea typeface="ＭＳ Ｐゴシック" charset="-128"/>
                <a:cs typeface="ＭＳ Ｐゴシック" charset="-128"/>
                <a:hlinkClick r:id="rId5"/>
              </a:rPr>
              <a:t>Discuss as a class </a:t>
            </a:r>
          </a:p>
          <a:p>
            <a:endParaRPr lang="en-US" dirty="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3A22AEF0-1A53-9246-A88C-0397E118A007}" type="slidenum">
              <a:rPr lang="en-US" smtClean="0"/>
              <a:pPr/>
              <a:t>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charset="-128"/>
                <a:cs typeface="ＭＳ Ｐゴシック" charset="-128"/>
              </a:rPr>
              <a:t>Looking at weather change involves only days, weeks, or months.  Studying climate change requires studying long-term trends, often times 30, 50, or 100 years.</a:t>
            </a:r>
          </a:p>
          <a:p>
            <a:r>
              <a:rPr lang="en-US" dirty="0" smtClean="0">
                <a:ea typeface="ＭＳ Ｐゴシック" charset="-128"/>
                <a:cs typeface="ＭＳ Ｐゴシック" charset="-128"/>
              </a:rPr>
              <a:t>(Students don</a:t>
            </a:r>
            <a:r>
              <a:rPr lang="ja-JP" altLang="en-US" dirty="0" smtClean="0">
                <a:ea typeface="ＭＳ Ｐゴシック" charset="-128"/>
                <a:cs typeface="ＭＳ Ｐゴシック" charset="-128"/>
              </a:rPr>
              <a:t>’</a:t>
            </a:r>
            <a:r>
              <a:rPr lang="en-US" altLang="ja-JP" dirty="0" err="1" smtClean="0">
                <a:ea typeface="ＭＳ Ｐゴシック" charset="-128"/>
                <a:cs typeface="ＭＳ Ｐゴシック" charset="-128"/>
              </a:rPr>
              <a:t>t</a:t>
            </a:r>
            <a:r>
              <a:rPr lang="en-US" altLang="ja-JP" dirty="0" smtClean="0">
                <a:ea typeface="ＭＳ Ｐゴシック" charset="-128"/>
                <a:cs typeface="ＭＳ Ｐゴシック" charset="-128"/>
              </a:rPr>
              <a:t> need to understand this graph, but they should just recognize the time frame that shows the climate.  This graph will come up again in LP 4)</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charset="-128"/>
                <a:cs typeface="ＭＳ Ｐゴシック" charset="-128"/>
              </a:rPr>
              <a:t>Here is a graph that relates the climate and weather.  </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Have students work in pairs to look at the graph to understand that weather is an expression of the climate system. It might be helpful to scaffold it in the following way:</a:t>
            </a:r>
          </a:p>
          <a:p>
            <a:pPr eaLnBrk="1" hangingPunct="1">
              <a:spcBef>
                <a:spcPct val="0"/>
              </a:spcBef>
              <a:buFontTx/>
              <a:buAutoNum type="arabicPeriod"/>
            </a:pPr>
            <a:r>
              <a:rPr lang="en-US" dirty="0" smtClean="0">
                <a:ea typeface="ＭＳ Ｐゴシック" charset="-128"/>
                <a:cs typeface="ＭＳ Ｐゴシック" charset="-128"/>
              </a:rPr>
              <a:t>Define the x and y-axis.  What do they represent?</a:t>
            </a:r>
          </a:p>
          <a:p>
            <a:pPr eaLnBrk="1" hangingPunct="1">
              <a:spcBef>
                <a:spcPct val="0"/>
              </a:spcBef>
              <a:buFontTx/>
              <a:buAutoNum type="arabicPeriod"/>
            </a:pPr>
            <a:r>
              <a:rPr lang="en-US" dirty="0" smtClean="0">
                <a:ea typeface="ＭＳ Ｐゴシック" charset="-128"/>
                <a:cs typeface="ＭＳ Ｐゴシック" charset="-128"/>
              </a:rPr>
              <a:t>What does an individual point on this graph represent?</a:t>
            </a:r>
          </a:p>
          <a:p>
            <a:pPr eaLnBrk="1" hangingPunct="1">
              <a:spcBef>
                <a:spcPct val="0"/>
              </a:spcBef>
              <a:buFontTx/>
              <a:buAutoNum type="arabicPeriod"/>
            </a:pPr>
            <a:r>
              <a:rPr lang="en-US" dirty="0" smtClean="0">
                <a:ea typeface="ＭＳ Ｐゴシック" charset="-128"/>
                <a:cs typeface="ＭＳ Ｐゴシック" charset="-128"/>
              </a:rPr>
              <a:t>What do the two different colors represent? (Notice that long-term averages, here the climate, is represented by the thick red (highs) and blue (lows) lines.)</a:t>
            </a:r>
          </a:p>
          <a:p>
            <a:pPr eaLnBrk="1" hangingPunct="1">
              <a:spcBef>
                <a:spcPct val="0"/>
              </a:spcBef>
              <a:buFontTx/>
              <a:buAutoNum type="arabicPeriod"/>
            </a:pPr>
            <a:r>
              <a:rPr lang="en-US" dirty="0" smtClean="0">
                <a:ea typeface="ＭＳ Ｐゴシック" charset="-128"/>
                <a:cs typeface="ＭＳ Ｐゴシック" charset="-128"/>
              </a:rPr>
              <a:t>What is the trend in the thick lines?</a:t>
            </a:r>
          </a:p>
          <a:p>
            <a:pPr eaLnBrk="1" hangingPunct="1">
              <a:spcBef>
                <a:spcPct val="0"/>
              </a:spcBef>
              <a:buFontTx/>
              <a:buAutoNum type="arabicPeriod"/>
            </a:pPr>
            <a:r>
              <a:rPr lang="en-US" dirty="0" smtClean="0">
                <a:ea typeface="ＭＳ Ｐゴシック" charset="-128"/>
                <a:cs typeface="ＭＳ Ｐゴシック" charset="-128"/>
              </a:rPr>
              <a:t>What is the trend in the wavy lines?  </a:t>
            </a:r>
          </a:p>
          <a:p>
            <a:pPr eaLnBrk="1" hangingPunct="1">
              <a:spcBef>
                <a:spcPct val="0"/>
              </a:spcBef>
              <a:buFontTx/>
              <a:buAutoNum type="arabicPeriod"/>
            </a:pPr>
            <a:r>
              <a:rPr lang="en-US" dirty="0" smtClean="0">
                <a:ea typeface="ＭＳ Ｐゴシック" charset="-128"/>
                <a:cs typeface="ＭＳ Ｐゴシック" charset="-128"/>
              </a:rPr>
              <a:t>Which lines do you think represent weather and which represent climate?</a:t>
            </a:r>
          </a:p>
          <a:p>
            <a:pPr eaLnBrk="1" hangingPunct="1">
              <a:spcBef>
                <a:spcPct val="0"/>
              </a:spcBef>
              <a:buFontTx/>
              <a:buAutoNum type="arabicPeriod"/>
            </a:pPr>
            <a:r>
              <a:rPr lang="en-US" b="1" dirty="0" smtClean="0">
                <a:ea typeface="ＭＳ Ｐゴシック" charset="-128"/>
                <a:cs typeface="ＭＳ Ｐゴシック" charset="-128"/>
              </a:rPr>
              <a:t>Have students summarize the graph:  what does this graph tell you about the relationship between weather and climate? (Each day</a:t>
            </a:r>
            <a:r>
              <a:rPr lang="ja-JP" altLang="en-US" b="1" dirty="0" smtClean="0">
                <a:ea typeface="ＭＳ Ｐゴシック" charset="-128"/>
                <a:cs typeface="ＭＳ Ｐゴシック" charset="-128"/>
              </a:rPr>
              <a:t>’</a:t>
            </a:r>
            <a:r>
              <a:rPr lang="en-US" altLang="ja-JP" b="1" dirty="0" smtClean="0">
                <a:ea typeface="ＭＳ Ｐゴシック" charset="-128"/>
                <a:cs typeface="ＭＳ Ｐゴシック" charset="-128"/>
              </a:rPr>
              <a:t>s or months weather may not be exactly like the long-term climate, but it fluctuates with the trend shown by the climate line.)</a:t>
            </a:r>
          </a:p>
          <a:p>
            <a:pPr eaLnBrk="1" hangingPunct="1">
              <a:spcBef>
                <a:spcPct val="0"/>
              </a:spcBef>
              <a:buFontTx/>
              <a:buAutoNum type="arabicPeriod" startAt="7"/>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 At this point, tell students that climate is usually measured in 30 year periods.  This is not an exact number, but is rather a convention used by scientist.  </a:t>
            </a:r>
          </a:p>
          <a:p>
            <a:pPr eaLnBrk="1" hangingPunct="1">
              <a:spcBef>
                <a:spcPct val="0"/>
              </a:spcBef>
            </a:pPr>
            <a:endParaRPr lang="en-US" dirty="0" smtClean="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ea typeface="ＭＳ Ｐゴシック" charset="-128"/>
                <a:cs typeface="ＭＳ Ｐゴシック" charset="-128"/>
              </a:rPr>
              <a:t>Weather and climate are the same phenomenon just at at different </a:t>
            </a:r>
            <a:r>
              <a:rPr lang="en-US" b="1" dirty="0" smtClean="0">
                <a:ea typeface="ＭＳ Ｐゴシック" charset="-128"/>
                <a:cs typeface="ＭＳ Ｐゴシック" charset="-128"/>
              </a:rPr>
              <a:t>SCALE.  </a:t>
            </a:r>
            <a:r>
              <a:rPr lang="en-US" dirty="0" smtClean="0">
                <a:ea typeface="ＭＳ Ｐゴシック" charset="-128"/>
                <a:cs typeface="ＭＳ Ｐゴシック" charset="-128"/>
              </a:rPr>
              <a:t>Explain what the word scale means.</a:t>
            </a:r>
          </a:p>
          <a:p>
            <a:pPr eaLnBrk="1" hangingPunct="1">
              <a:spcBef>
                <a:spcPct val="0"/>
              </a:spcBef>
            </a:pPr>
            <a:endParaRPr lang="en-US" b="1" dirty="0" smtClean="0">
              <a:ea typeface="ＭＳ Ｐゴシック" charset="-128"/>
              <a:cs typeface="ＭＳ Ｐゴシック" charset="-128"/>
            </a:endParaRPr>
          </a:p>
          <a:p>
            <a:pPr eaLnBrk="1" hangingPunct="1">
              <a:spcBef>
                <a:spcPct val="0"/>
              </a:spcBef>
            </a:pPr>
            <a:endParaRPr lang="en-US" b="1"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Ask students why understanding the climate system might be important.</a:t>
            </a:r>
          </a:p>
          <a:p>
            <a:pPr eaLnBrk="1" hangingPunct="1">
              <a:spcBef>
                <a:spcPct val="0"/>
              </a:spcBef>
            </a:pPr>
            <a:endParaRPr lang="en-US" dirty="0" smtClean="0">
              <a:ea typeface="ＭＳ Ｐゴシック" charset="-128"/>
              <a:cs typeface="ＭＳ Ｐゴシック" charset="-128"/>
            </a:endParaRPr>
          </a:p>
          <a:p>
            <a:pPr eaLnBrk="1" hangingPunct="1">
              <a:spcBef>
                <a:spcPct val="0"/>
              </a:spcBef>
            </a:pPr>
            <a:r>
              <a:rPr lang="en-US" dirty="0" smtClean="0">
                <a:ea typeface="ＭＳ Ｐゴシック" charset="-128"/>
                <a:cs typeface="ＭＳ Ｐゴシック" charset="-128"/>
              </a:rPr>
              <a:t>Once you connect the weather system to climate.  Ask how the weather affects decisions that students make.</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charset="-128"/>
                <a:cs typeface="ＭＳ Ｐゴシック" charset="-128"/>
              </a:rPr>
              <a:t>Foreshadowing:  Explain that generally the climate "works" for the people and animals there.  For the most part, people, plants and other animals have adjusted over hundreds and thousands of year to their climate:  people don't farm in Death Valley, people go to the mountains to ski, and they build dikes if flooding often occurs.  This notion will arise again as they begin to think about the effects/consequences of climate change on their community.</a:t>
            </a:r>
          </a:p>
          <a:p>
            <a:endParaRPr lang="en-US" dirty="0"/>
          </a:p>
        </p:txBody>
      </p:sp>
      <p:sp>
        <p:nvSpPr>
          <p:cNvPr id="4" name="Slide Number Placeholder 3"/>
          <p:cNvSpPr>
            <a:spLocks noGrp="1"/>
          </p:cNvSpPr>
          <p:nvPr>
            <p:ph type="sldNum" sz="quarter" idx="10"/>
          </p:nvPr>
        </p:nvSpPr>
        <p:spPr/>
        <p:txBody>
          <a:bodyPr/>
          <a:lstStyle/>
          <a:p>
            <a:fld id="{3A22AEF0-1A53-9246-A88C-0397E118A007}" type="slidenum">
              <a:rPr lang="en-US" smtClean="0"/>
              <a:pPr/>
              <a:t>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ERGY COVER">
    <p:spTree>
      <p:nvGrpSpPr>
        <p:cNvPr id="1" name=""/>
        <p:cNvGrpSpPr/>
        <p:nvPr/>
      </p:nvGrpSpPr>
      <p:grpSpPr>
        <a:xfrm>
          <a:off x="0" y="0"/>
          <a:ext cx="0" cy="0"/>
          <a:chOff x="0" y="0"/>
          <a:chExt cx="0" cy="0"/>
        </a:xfrm>
      </p:grpSpPr>
      <p:pic>
        <p:nvPicPr>
          <p:cNvPr id="3" name="Picture 2" descr="CLIMAT-pptcover.pn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AGE">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7200" y="976630"/>
            <a:ext cx="8229600" cy="5157470"/>
          </a:xfrm>
        </p:spPr>
        <p:txBody>
          <a:bodyPr/>
          <a:lstStyle>
            <a:lvl5pPr>
              <a:defRPr>
                <a:solidFill>
                  <a:srgbClr val="000000"/>
                </a:solidFill>
              </a:defRPr>
            </a:lvl5p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userDrawn="1"/>
        </p:nvSpPr>
        <p:spPr>
          <a:xfrm>
            <a:off x="1308734" y="184069"/>
            <a:ext cx="3121367" cy="369332"/>
          </a:xfrm>
          <a:prstGeom prst="rect">
            <a:avLst/>
          </a:prstGeom>
          <a:noFill/>
        </p:spPr>
        <p:txBody>
          <a:bodyPr wrap="none" rtlCol="0">
            <a:spAutoFit/>
          </a:bodyPr>
          <a:lstStyle/>
          <a:p>
            <a:r>
              <a:rPr lang="en-US" dirty="0" smtClean="0">
                <a:solidFill>
                  <a:schemeClr val="bg1"/>
                </a:solidFill>
              </a:rPr>
              <a:t>A Storied</a:t>
            </a:r>
            <a:r>
              <a:rPr lang="en-US" baseline="0" dirty="0" smtClean="0">
                <a:solidFill>
                  <a:schemeClr val="bg1"/>
                </a:solidFill>
              </a:rPr>
              <a:t> Life</a:t>
            </a:r>
            <a:r>
              <a:rPr lang="en-US" dirty="0" smtClean="0">
                <a:solidFill>
                  <a:schemeClr val="bg1"/>
                </a:solidFill>
              </a:rPr>
              <a:t> and Human Traits</a:t>
            </a:r>
            <a:endParaRPr lang="en-US"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END Page">
    <p:spTree>
      <p:nvGrpSpPr>
        <p:cNvPr id="1" name=""/>
        <p:cNvGrpSpPr/>
        <p:nvPr/>
      </p:nvGrpSpPr>
      <p:grpSpPr>
        <a:xfrm>
          <a:off x="0" y="0"/>
          <a:ext cx="0" cy="0"/>
          <a:chOff x="0" y="0"/>
          <a:chExt cx="0" cy="0"/>
        </a:xfrm>
      </p:grpSpPr>
      <p:pic>
        <p:nvPicPr>
          <p:cNvPr id="4" name="Picture 3" descr="Climate Change_Adden.png"/>
          <p:cNvPicPr>
            <a:picLocks noChangeAspect="1"/>
          </p:cNvPicPr>
          <p:nvPr userDrawn="1"/>
        </p:nvPicPr>
        <p:blipFill>
          <a:blip r:embed="rId2"/>
          <a:stretch>
            <a:fillRect/>
          </a:stretch>
        </p:blipFill>
        <p:spPr>
          <a:xfrm>
            <a:off x="0" y="41274"/>
            <a:ext cx="9140826" cy="6804026"/>
          </a:xfrm>
          <a:prstGeom prst="rect">
            <a:avLst/>
          </a:prstGeom>
        </p:spPr>
      </p:pic>
      <p:sp>
        <p:nvSpPr>
          <p:cNvPr id="5" name="TextBox 4"/>
          <p:cNvSpPr txBox="1"/>
          <p:nvPr userDrawn="1"/>
        </p:nvSpPr>
        <p:spPr>
          <a:xfrm>
            <a:off x="6388100" y="165100"/>
            <a:ext cx="2752726" cy="523220"/>
          </a:xfrm>
          <a:prstGeom prst="rect">
            <a:avLst/>
          </a:prstGeom>
          <a:noFill/>
        </p:spPr>
        <p:txBody>
          <a:bodyPr wrap="square" rtlCol="0">
            <a:spAutoFit/>
          </a:bodyPr>
          <a:lstStyle/>
          <a:p>
            <a:r>
              <a:rPr lang="en-US" sz="2800" dirty="0" smtClean="0">
                <a:solidFill>
                  <a:srgbClr val="FFFFFF"/>
                </a:solidFill>
              </a:rPr>
              <a:t>Climate Change</a:t>
            </a:r>
            <a:endParaRPr lang="en-US" sz="2800" dirty="0">
              <a:solidFill>
                <a:srgbClr val="FFFFFF"/>
              </a:solidFill>
            </a:endParaRPr>
          </a:p>
        </p:txBody>
      </p:sp>
      <p:sp>
        <p:nvSpPr>
          <p:cNvPr id="6" name="TextBox 5"/>
          <p:cNvSpPr txBox="1"/>
          <p:nvPr userDrawn="1"/>
        </p:nvSpPr>
        <p:spPr>
          <a:xfrm>
            <a:off x="254000" y="190501"/>
            <a:ext cx="5969000" cy="461665"/>
          </a:xfrm>
          <a:prstGeom prst="rect">
            <a:avLst/>
          </a:prstGeom>
          <a:noFill/>
        </p:spPr>
        <p:txBody>
          <a:bodyPr wrap="square" rtlCol="0">
            <a:spAutoFit/>
          </a:bodyPr>
          <a:lstStyle/>
          <a:p>
            <a:r>
              <a:rPr lang="en-US" sz="2400" dirty="0" smtClean="0">
                <a:solidFill>
                  <a:srgbClr val="FFFFFF"/>
                </a:solidFill>
              </a:rPr>
              <a:t>Optional</a:t>
            </a:r>
            <a:r>
              <a:rPr lang="en-US" sz="2400" baseline="0" dirty="0" smtClean="0">
                <a:solidFill>
                  <a:srgbClr val="FFFFFF"/>
                </a:solidFill>
              </a:rPr>
              <a:t> </a:t>
            </a:r>
            <a:r>
              <a:rPr lang="en-US" sz="2400" dirty="0" smtClean="0">
                <a:solidFill>
                  <a:srgbClr val="FFFFFF"/>
                </a:solidFill>
              </a:rPr>
              <a:t>Addendum: Weather and Climate </a:t>
            </a:r>
            <a:endParaRPr lang="en-US" sz="2400"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None/>
        <a:defRPr sz="3200" b="1" kern="1200">
          <a:solidFill>
            <a:srgbClr val="CC0033"/>
          </a:solidFill>
          <a:latin typeface="+mn-lt"/>
          <a:ea typeface="+mn-ea"/>
          <a:cs typeface="+mn-cs"/>
        </a:defRPr>
      </a:lvl1pPr>
      <a:lvl2pPr marL="971550" indent="-514350" algn="l" defTabSz="457200" rtl="0" eaLnBrk="1" latinLnBrk="0" hangingPunct="1">
        <a:spcBef>
          <a:spcPct val="20000"/>
        </a:spcBef>
        <a:buFont typeface="Arial"/>
        <a:buNone/>
        <a:defRPr sz="2800" kern="1200">
          <a:solidFill>
            <a:srgbClr val="000000"/>
          </a:solidFill>
          <a:latin typeface="+mn-lt"/>
          <a:ea typeface="+mn-ea"/>
          <a:cs typeface="+mn-cs"/>
        </a:defRPr>
      </a:lvl2pPr>
      <a:lvl3pPr marL="1143000" indent="-228600" algn="l" defTabSz="457200" rtl="0" eaLnBrk="1" latinLnBrk="0" hangingPunct="1">
        <a:spcBef>
          <a:spcPct val="20000"/>
        </a:spcBef>
        <a:buClr>
          <a:srgbClr val="000000"/>
        </a:buClr>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Clr>
          <a:srgbClr val="000000"/>
        </a:buClr>
        <a:buFont typeface="Lucida Grande"/>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104900" y="2876550"/>
            <a:ext cx="7353300" cy="1333500"/>
          </a:xfrm>
        </p:spPr>
        <p:txBody>
          <a:bodyPr>
            <a:noAutofit/>
          </a:bodyPr>
          <a:lstStyle/>
          <a:p>
            <a:r>
              <a:rPr lang="en-US" sz="6600" dirty="0" smtClean="0">
                <a:solidFill>
                  <a:schemeClr val="bg1"/>
                </a:solidFill>
              </a:rPr>
              <a:t>Weather vs. Climate</a:t>
            </a:r>
            <a:endParaRPr lang="en-US" sz="6600" dirty="0">
              <a:solidFill>
                <a:schemeClr val="bg1"/>
              </a:solidFill>
            </a:endParaRPr>
          </a:p>
        </p:txBody>
      </p:sp>
      <p:pic>
        <p:nvPicPr>
          <p:cNvPr id="5" name="Picture 4" descr="LiftOff_Slide1.png"/>
          <p:cNvPicPr>
            <a:picLocks noChangeAspect="1"/>
          </p:cNvPicPr>
          <p:nvPr/>
        </p:nvPicPr>
        <p:blipFill>
          <a:blip r:embed="rId3"/>
          <a:srcRect r="583"/>
          <a:stretch>
            <a:fillRect/>
          </a:stretch>
        </p:blipFill>
        <p:spPr>
          <a:xfrm>
            <a:off x="88900" y="868363"/>
            <a:ext cx="9014935" cy="54768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0" y="976313"/>
            <a:ext cx="8229600" cy="5157787"/>
          </a:xfrm>
        </p:spPr>
        <p:txBody>
          <a:bodyPr>
            <a:noAutofit/>
          </a:bodyPr>
          <a:lstStyle/>
          <a:p>
            <a:r>
              <a:rPr lang="en-US" sz="6600" dirty="0" smtClean="0">
                <a:solidFill>
                  <a:schemeClr val="bg1"/>
                </a:solidFill>
              </a:rPr>
              <a:t>Weather vs. Climate</a:t>
            </a:r>
            <a:endParaRPr lang="en-US" sz="6600" dirty="0">
              <a:solidFill>
                <a:schemeClr val="bg1"/>
              </a:solidFill>
            </a:endParaRPr>
          </a:p>
        </p:txBody>
      </p:sp>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What is the difference between weather </a:t>
            </a:r>
            <a:br>
              <a:rPr kumimoji="0" lang="en-US" sz="3200" b="1" i="0" u="none" strike="noStrike" kern="1200" cap="none" spc="0" normalizeH="0" baseline="0" noProof="0" dirty="0" smtClean="0">
                <a:ln>
                  <a:noFill/>
                </a:ln>
                <a:solidFill>
                  <a:srgbClr val="CC0033"/>
                </a:solidFill>
                <a:effectLst/>
                <a:uLnTx/>
                <a:uFillTx/>
                <a:latin typeface="+mn-lt"/>
                <a:ea typeface="+mn-ea"/>
                <a:cs typeface="+mn-cs"/>
              </a:rPr>
            </a:br>
            <a:r>
              <a:rPr kumimoji="0" lang="en-US" sz="3200" b="1" i="0" u="none" strike="noStrike" kern="1200" cap="none" spc="0" normalizeH="0" baseline="0" noProof="0" dirty="0" smtClean="0">
                <a:ln>
                  <a:noFill/>
                </a:ln>
                <a:solidFill>
                  <a:srgbClr val="CC0033"/>
                </a:solidFill>
                <a:effectLst/>
                <a:uLnTx/>
                <a:uFillTx/>
                <a:latin typeface="+mn-lt"/>
                <a:ea typeface="+mn-ea"/>
                <a:cs typeface="+mn-cs"/>
              </a:rPr>
              <a:t>and climate?</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pic>
        <p:nvPicPr>
          <p:cNvPr id="6" name="Picture 5" descr="CC_Slide3.png"/>
          <p:cNvPicPr>
            <a:picLocks noChangeAspect="1"/>
          </p:cNvPicPr>
          <p:nvPr/>
        </p:nvPicPr>
        <p:blipFill>
          <a:blip r:embed="rId3"/>
          <a:stretch>
            <a:fillRect/>
          </a:stretch>
        </p:blipFill>
        <p:spPr>
          <a:xfrm>
            <a:off x="219074" y="2944495"/>
            <a:ext cx="8810626" cy="3013075"/>
          </a:xfrm>
          <a:prstGeom prst="rect">
            <a:avLst/>
          </a:prstGeom>
        </p:spPr>
      </p:pic>
      <p:sp>
        <p:nvSpPr>
          <p:cNvPr id="10" name="TextBox 9"/>
          <p:cNvSpPr txBox="1"/>
          <p:nvPr/>
        </p:nvSpPr>
        <p:spPr>
          <a:xfrm>
            <a:off x="209002" y="2108200"/>
            <a:ext cx="8820698" cy="584776"/>
          </a:xfrm>
          <a:prstGeom prst="rect">
            <a:avLst/>
          </a:prstGeom>
          <a:noFill/>
        </p:spPr>
        <p:txBody>
          <a:bodyPr wrap="square" rtlCol="0">
            <a:spAutoFit/>
          </a:bodyPr>
          <a:lstStyle/>
          <a:p>
            <a:r>
              <a:rPr lang="en-US" sz="3200" dirty="0" smtClean="0">
                <a:solidFill>
                  <a:srgbClr val="000000"/>
                </a:solidFill>
              </a:rPr>
              <a:t>     What is weather?                   What is climate?</a:t>
            </a:r>
            <a:endParaRPr lang="en-US" sz="3200" dirty="0">
              <a:solidFill>
                <a:srgbClr val="000000"/>
              </a:solidFill>
            </a:endParaRPr>
          </a:p>
        </p:txBody>
      </p:sp>
      <p:sp>
        <p:nvSpPr>
          <p:cNvPr id="12" name="TextBox 11"/>
          <p:cNvSpPr txBox="1"/>
          <p:nvPr/>
        </p:nvSpPr>
        <p:spPr>
          <a:xfrm>
            <a:off x="4425402" y="5855970"/>
            <a:ext cx="4642398" cy="276999"/>
          </a:xfrm>
          <a:prstGeom prst="rect">
            <a:avLst/>
          </a:prstGeom>
          <a:noFill/>
        </p:spPr>
        <p:txBody>
          <a:bodyPr wrap="square" rtlCol="0">
            <a:spAutoFit/>
          </a:bodyPr>
          <a:lstStyle/>
          <a:p>
            <a:pPr algn="r"/>
            <a:r>
              <a:rPr lang="en-US" sz="1200" dirty="0" smtClean="0">
                <a:solidFill>
                  <a:srgbClr val="000000"/>
                </a:solidFill>
              </a:rPr>
              <a:t>     </a:t>
            </a:r>
            <a:r>
              <a:rPr lang="en-US" sz="900" dirty="0" smtClean="0">
                <a:solidFill>
                  <a:srgbClr val="000000"/>
                </a:solidFill>
              </a:rPr>
              <a:t>Credit: NOAA</a:t>
            </a:r>
            <a:endParaRPr lang="en-US" sz="9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0" y="976313"/>
            <a:ext cx="8229600" cy="5157787"/>
          </a:xfrm>
        </p:spPr>
        <p:txBody>
          <a:bodyPr>
            <a:noAutofit/>
          </a:bodyPr>
          <a:lstStyle/>
          <a:p>
            <a:r>
              <a:rPr lang="en-US" sz="6600" dirty="0" smtClean="0">
                <a:solidFill>
                  <a:schemeClr val="bg1"/>
                </a:solidFill>
              </a:rPr>
              <a:t>Weather vs. Climate</a:t>
            </a:r>
            <a:endParaRPr lang="en-US" sz="6600" dirty="0">
              <a:solidFill>
                <a:schemeClr val="bg1"/>
              </a:solidFill>
            </a:endParaRPr>
          </a:p>
        </p:txBody>
      </p:sp>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Studying Climate Involves </a:t>
            </a:r>
            <a:r>
              <a:rPr kumimoji="0" lang="en-US" sz="3200" b="1" i="1" strike="noStrike" kern="1200" cap="none" spc="0" normalizeH="0" baseline="0" noProof="0" dirty="0" smtClean="0">
                <a:ln>
                  <a:noFill/>
                </a:ln>
                <a:solidFill>
                  <a:srgbClr val="CC0033"/>
                </a:solidFill>
                <a:effectLst/>
                <a:uLnTx/>
                <a:uFillTx/>
                <a:latin typeface="+mn-lt"/>
                <a:ea typeface="+mn-ea"/>
                <a:cs typeface="+mn-cs"/>
              </a:rPr>
              <a:t>Long-Term </a:t>
            </a:r>
            <a:r>
              <a:rPr kumimoji="0" lang="en-US" sz="3200" b="1" i="0" u="none" strike="noStrike" kern="1200" cap="none" spc="0" normalizeH="0" baseline="0" noProof="0" dirty="0" smtClean="0">
                <a:ln>
                  <a:noFill/>
                </a:ln>
                <a:solidFill>
                  <a:srgbClr val="CC0033"/>
                </a:solidFill>
                <a:effectLst/>
                <a:uLnTx/>
                <a:uFillTx/>
                <a:latin typeface="+mn-lt"/>
                <a:ea typeface="+mn-ea"/>
                <a:cs typeface="+mn-cs"/>
              </a:rPr>
              <a:t>Trends</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sp>
        <p:nvSpPr>
          <p:cNvPr id="7" name="TextBox 6"/>
          <p:cNvSpPr txBox="1"/>
          <p:nvPr/>
        </p:nvSpPr>
        <p:spPr>
          <a:xfrm>
            <a:off x="4133302" y="5907901"/>
            <a:ext cx="4642398" cy="276999"/>
          </a:xfrm>
          <a:prstGeom prst="rect">
            <a:avLst/>
          </a:prstGeom>
          <a:noFill/>
        </p:spPr>
        <p:txBody>
          <a:bodyPr wrap="square" rtlCol="0">
            <a:spAutoFit/>
          </a:bodyPr>
          <a:lstStyle/>
          <a:p>
            <a:pPr algn="r"/>
            <a:r>
              <a:rPr lang="en-US" sz="1200" dirty="0" smtClean="0">
                <a:solidFill>
                  <a:srgbClr val="000000"/>
                </a:solidFill>
              </a:rPr>
              <a:t>     </a:t>
            </a:r>
            <a:r>
              <a:rPr lang="en-US" sz="1000" dirty="0" smtClean="0">
                <a:solidFill>
                  <a:srgbClr val="000000"/>
                </a:solidFill>
              </a:rPr>
              <a:t>Credit: NASA</a:t>
            </a:r>
            <a:endParaRPr lang="en-US" sz="1000" dirty="0">
              <a:solidFill>
                <a:srgbClr val="000000"/>
              </a:solidFill>
            </a:endParaRPr>
          </a:p>
        </p:txBody>
      </p:sp>
      <p:pic>
        <p:nvPicPr>
          <p:cNvPr id="9" name="Picture 8" descr="graph_gigg.pdf"/>
          <p:cNvPicPr>
            <a:picLocks noChangeAspect="1"/>
          </p:cNvPicPr>
          <p:nvPr/>
        </p:nvPicPr>
        <mc:AlternateContent>
          <mc:Choice xmlns:ma="http://schemas.microsoft.com/office/mac/drawingml/2008/main" Requires="ma">
            <p:blipFill>
              <a:blip r:embed="rId3"/>
              <a:srcRect t="5000"/>
              <a:stretch>
                <a:fillRect/>
              </a:stretch>
            </p:blipFill>
          </mc:Choice>
          <mc:Fallback>
            <p:blipFill>
              <a:blip r:embed="rId4"/>
              <a:srcRect t="5000"/>
              <a:stretch>
                <a:fillRect/>
              </a:stretch>
            </p:blipFill>
          </mc:Fallback>
        </mc:AlternateContent>
        <p:spPr>
          <a:xfrm>
            <a:off x="636396" y="1867627"/>
            <a:ext cx="8190104" cy="4128043"/>
          </a:xfrm>
          <a:prstGeom prst="rect">
            <a:avLst/>
          </a:prstGeom>
        </p:spPr>
      </p:pic>
      <p:sp>
        <p:nvSpPr>
          <p:cNvPr id="10" name="Rectangle 9"/>
          <p:cNvSpPr/>
          <p:nvPr/>
        </p:nvSpPr>
        <p:spPr>
          <a:xfrm>
            <a:off x="1498600" y="1549400"/>
            <a:ext cx="6845300" cy="407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498600" y="1549399"/>
            <a:ext cx="6997700" cy="407127"/>
          </a:xfrm>
          <a:prstGeom prst="rect">
            <a:avLst/>
          </a:prstGeom>
          <a:noFill/>
        </p:spPr>
        <p:txBody>
          <a:bodyPr wrap="square" rtlCol="0">
            <a:spAutoFit/>
          </a:bodyPr>
          <a:lstStyle/>
          <a:p>
            <a:pPr algn="ctr"/>
            <a:r>
              <a:rPr lang="en-US" sz="2000" dirty="0" smtClean="0">
                <a:solidFill>
                  <a:srgbClr val="000000"/>
                </a:solidFill>
              </a:rPr>
              <a:t>Global Mean Estimates Based on Land and Ocean Data</a:t>
            </a:r>
            <a:endParaRPr lang="en-US" sz="20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0" y="976313"/>
            <a:ext cx="8229600" cy="5157787"/>
          </a:xfrm>
        </p:spPr>
        <p:txBody>
          <a:bodyPr>
            <a:noAutofit/>
          </a:bodyPr>
          <a:lstStyle/>
          <a:p>
            <a:r>
              <a:rPr lang="en-US" sz="6600" dirty="0" smtClean="0">
                <a:solidFill>
                  <a:schemeClr val="bg1"/>
                </a:solidFill>
              </a:rPr>
              <a:t>Weather vs. Climate</a:t>
            </a:r>
            <a:endParaRPr lang="en-US" sz="6600" dirty="0">
              <a:solidFill>
                <a:schemeClr val="bg1"/>
              </a:solidFill>
            </a:endParaRPr>
          </a:p>
        </p:txBody>
      </p:sp>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Comparing Weather and Climate</a:t>
            </a:r>
            <a:r>
              <a:rPr kumimoji="0" lang="en-US" sz="3200" b="1" i="0" u="none" strike="noStrike" kern="1200" cap="none" spc="0" normalizeH="0" noProof="0" dirty="0" smtClean="0">
                <a:ln>
                  <a:noFill/>
                </a:ln>
                <a:solidFill>
                  <a:srgbClr val="CC0033"/>
                </a:solidFill>
                <a:effectLst/>
                <a:uLnTx/>
                <a:uFillTx/>
                <a:latin typeface="+mn-lt"/>
                <a:ea typeface="+mn-ea"/>
                <a:cs typeface="+mn-cs"/>
              </a:rPr>
              <a:t> Data</a:t>
            </a: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sp>
        <p:nvSpPr>
          <p:cNvPr id="11" name="TextBox 10"/>
          <p:cNvSpPr txBox="1"/>
          <p:nvPr/>
        </p:nvSpPr>
        <p:spPr>
          <a:xfrm>
            <a:off x="0" y="5638224"/>
            <a:ext cx="9144000" cy="584776"/>
          </a:xfrm>
          <a:prstGeom prst="rect">
            <a:avLst/>
          </a:prstGeom>
          <a:noFill/>
        </p:spPr>
        <p:txBody>
          <a:bodyPr wrap="square" rtlCol="0">
            <a:spAutoFit/>
          </a:bodyPr>
          <a:lstStyle/>
          <a:p>
            <a:pPr algn="ctr"/>
            <a:r>
              <a:rPr lang="en-US" sz="3200" dirty="0" smtClean="0">
                <a:solidFill>
                  <a:srgbClr val="000000"/>
                </a:solidFill>
              </a:rPr>
              <a:t>What does this graph show you?</a:t>
            </a:r>
            <a:endParaRPr lang="en-US" sz="3200" dirty="0">
              <a:solidFill>
                <a:srgbClr val="000000"/>
              </a:solidFill>
            </a:endParaRPr>
          </a:p>
        </p:txBody>
      </p:sp>
      <p:pic>
        <p:nvPicPr>
          <p:cNvPr id="10" name="Picture 9" descr="graph-compare-weather-and-climate.png"/>
          <p:cNvPicPr>
            <a:picLocks noChangeAspect="1"/>
          </p:cNvPicPr>
          <p:nvPr/>
        </p:nvPicPr>
        <p:blipFill>
          <a:blip r:embed="rId3"/>
          <a:stretch>
            <a:fillRect/>
          </a:stretch>
        </p:blipFill>
        <p:spPr>
          <a:xfrm>
            <a:off x="392642" y="2049463"/>
            <a:ext cx="8486448" cy="31998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0" y="976313"/>
            <a:ext cx="8229600" cy="5157787"/>
          </a:xfrm>
        </p:spPr>
        <p:txBody>
          <a:bodyPr>
            <a:noAutofit/>
          </a:bodyPr>
          <a:lstStyle/>
          <a:p>
            <a:r>
              <a:rPr lang="en-US" sz="6600" dirty="0" smtClean="0">
                <a:solidFill>
                  <a:schemeClr val="bg1"/>
                </a:solidFill>
              </a:rPr>
              <a:t>Weather vs. Climate</a:t>
            </a:r>
            <a:endParaRPr lang="en-US" sz="6600" dirty="0">
              <a:solidFill>
                <a:schemeClr val="bg1"/>
              </a:solidFill>
            </a:endParaRPr>
          </a:p>
        </p:txBody>
      </p:sp>
      <p:sp>
        <p:nvSpPr>
          <p:cNvPr id="5" name="Content Placeholder 1"/>
          <p:cNvSpPr txBox="1">
            <a:spLocks/>
          </p:cNvSpPr>
          <p:nvPr/>
        </p:nvSpPr>
        <p:spPr>
          <a:xfrm>
            <a:off x="114300" y="889000"/>
            <a:ext cx="8229600" cy="515747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Weather and Climate and Climate </a:t>
            </a:r>
            <a:r>
              <a:rPr lang="en-US" sz="3200" b="1" dirty="0" smtClean="0">
                <a:solidFill>
                  <a:srgbClr val="CC0033"/>
                </a:solidFill>
              </a:rPr>
              <a:t>Change</a:t>
            </a:r>
          </a:p>
          <a:p>
            <a:pPr>
              <a:spcBef>
                <a:spcPct val="20000"/>
              </a:spcBef>
            </a:pPr>
            <a:r>
              <a:rPr lang="en-US" sz="2800" dirty="0" smtClean="0">
                <a:solidFill>
                  <a:srgbClr val="000000"/>
                </a:solidFill>
              </a:rPr>
              <a:t>If the climate changes, then everything connected to climate will change.</a:t>
            </a:r>
          </a:p>
          <a:p>
            <a:pPr marR="0" lvl="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pic>
        <p:nvPicPr>
          <p:cNvPr id="6" name="Picture 5" descr="WeatherClimateConnect.png"/>
          <p:cNvPicPr>
            <a:picLocks noChangeAspect="1"/>
          </p:cNvPicPr>
          <p:nvPr/>
        </p:nvPicPr>
        <p:blipFill>
          <a:blip r:embed="rId2"/>
          <a:stretch>
            <a:fillRect/>
          </a:stretch>
        </p:blipFill>
        <p:spPr>
          <a:xfrm>
            <a:off x="0" y="2515870"/>
            <a:ext cx="9144000" cy="3530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1"/>
          <p:cNvSpPr txBox="1">
            <a:spLocks/>
          </p:cNvSpPr>
          <p:nvPr/>
        </p:nvSpPr>
        <p:spPr>
          <a:xfrm>
            <a:off x="114300" y="889000"/>
            <a:ext cx="8572500" cy="609600"/>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Why</a:t>
            </a:r>
            <a:r>
              <a:rPr kumimoji="0" lang="en-US" sz="3200" b="1" i="0" u="none" strike="noStrike" kern="1200" cap="none" spc="0" normalizeH="0" noProof="0" dirty="0" smtClean="0">
                <a:ln>
                  <a:noFill/>
                </a:ln>
                <a:solidFill>
                  <a:srgbClr val="CC0033"/>
                </a:solidFill>
                <a:effectLst/>
                <a:uLnTx/>
                <a:uFillTx/>
                <a:latin typeface="+mn-lt"/>
                <a:ea typeface="+mn-ea"/>
                <a:cs typeface="+mn-cs"/>
              </a:rPr>
              <a:t> is climate important?</a:t>
            </a:r>
            <a:endParaRPr lang="en-US" sz="3200" b="1" dirty="0" smtClean="0">
              <a:solidFill>
                <a:srgbClr val="CC0033"/>
              </a:solidFill>
            </a:endParaRPr>
          </a:p>
          <a:p>
            <a:pPr marR="0" lvl="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graphicFrame>
        <p:nvGraphicFramePr>
          <p:cNvPr id="7" name="Diagram 6"/>
          <p:cNvGraphicFramePr/>
          <p:nvPr/>
        </p:nvGraphicFramePr>
        <p:xfrm>
          <a:off x="14020800" y="1790700"/>
          <a:ext cx="8293100" cy="4419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6" name="Picture 5" descr="Screen Shot 2017-05-08 at 10.07.14 AM.png"/>
          <p:cNvPicPr>
            <a:picLocks noChangeAspect="1"/>
          </p:cNvPicPr>
          <p:nvPr/>
        </p:nvPicPr>
        <p:blipFill>
          <a:blip r:embed="rId8"/>
          <a:stretch>
            <a:fillRect/>
          </a:stretch>
        </p:blipFill>
        <p:spPr>
          <a:xfrm>
            <a:off x="330200" y="1536700"/>
            <a:ext cx="8521700" cy="4673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1"/>
          <p:cNvSpPr txBox="1">
            <a:spLocks/>
          </p:cNvSpPr>
          <p:nvPr/>
        </p:nvSpPr>
        <p:spPr>
          <a:xfrm>
            <a:off x="114300" y="888999"/>
            <a:ext cx="3810840" cy="5422901"/>
          </a:xfrm>
          <a:prstGeom prst="rect">
            <a:avLst/>
          </a:prstGeom>
        </p:spPr>
        <p:txBody>
          <a:bodyPr vert="horz" lIns="91440" tIns="45720" rIns="91440" bIns="45720" rtlCol="0">
            <a:normAutofit lnSpcReduction="10000"/>
          </a:bodyPr>
          <a:lstStyle/>
          <a:p>
            <a:pPr marR="0" lvl="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CC0033"/>
                </a:solidFill>
                <a:effectLst/>
                <a:uLnTx/>
                <a:uFillTx/>
                <a:latin typeface="+mn-lt"/>
                <a:ea typeface="+mn-ea"/>
                <a:cs typeface="+mn-cs"/>
              </a:rPr>
              <a:t>Discuss</a:t>
            </a:r>
            <a:endParaRPr lang="en-US" sz="3200" b="1" dirty="0" smtClean="0">
              <a:solidFill>
                <a:srgbClr val="CC0033"/>
              </a:solidFill>
            </a:endParaRPr>
          </a:p>
          <a:p>
            <a:pPr marL="274320" indent="-274320">
              <a:spcBef>
                <a:spcPts val="1776"/>
              </a:spcBef>
              <a:buFont typeface="Arial"/>
              <a:buChar char="•"/>
            </a:pPr>
            <a:r>
              <a:rPr lang="en-US" sz="2300" dirty="0" smtClean="0">
                <a:solidFill>
                  <a:srgbClr val="000000"/>
                </a:solidFill>
              </a:rPr>
              <a:t>What is the climate like in your area in the fall? </a:t>
            </a:r>
            <a:br>
              <a:rPr lang="en-US" sz="2300" dirty="0" smtClean="0">
                <a:solidFill>
                  <a:srgbClr val="000000"/>
                </a:solidFill>
              </a:rPr>
            </a:br>
            <a:r>
              <a:rPr lang="en-US" sz="2300" dirty="0" smtClean="0">
                <a:solidFill>
                  <a:srgbClr val="000000"/>
                </a:solidFill>
              </a:rPr>
              <a:t>Winter? Spring? Summer?</a:t>
            </a:r>
          </a:p>
          <a:p>
            <a:pPr marL="274320" indent="-274320">
              <a:spcBef>
                <a:spcPts val="1776"/>
              </a:spcBef>
              <a:buFont typeface="Arial"/>
              <a:buChar char="•"/>
            </a:pPr>
            <a:r>
              <a:rPr lang="en-US" sz="2300" dirty="0" smtClean="0">
                <a:solidFill>
                  <a:srgbClr val="000000"/>
                </a:solidFill>
              </a:rPr>
              <a:t>How does the climate in your area support farming, industry, tourism, recreation, sports, and activities that you like </a:t>
            </a:r>
            <a:br>
              <a:rPr lang="en-US" sz="2300" dirty="0" smtClean="0">
                <a:solidFill>
                  <a:srgbClr val="000000"/>
                </a:solidFill>
              </a:rPr>
            </a:br>
            <a:r>
              <a:rPr lang="en-US" sz="2300" dirty="0" smtClean="0">
                <a:solidFill>
                  <a:srgbClr val="000000"/>
                </a:solidFill>
              </a:rPr>
              <a:t>to do?</a:t>
            </a:r>
          </a:p>
          <a:p>
            <a:pPr marL="274320" indent="-274320">
              <a:spcBef>
                <a:spcPts val="1776"/>
              </a:spcBef>
              <a:buFont typeface="Arial"/>
              <a:buChar char="•"/>
            </a:pPr>
            <a:r>
              <a:rPr lang="en-US" sz="2300" dirty="0" smtClean="0">
                <a:solidFill>
                  <a:srgbClr val="000000"/>
                </a:solidFill>
              </a:rPr>
              <a:t>What might happen if the climate in your area changed?</a:t>
            </a:r>
          </a:p>
          <a:p>
            <a:pPr marR="0" lvl="0" algn="l"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a:ln>
                <a:noFill/>
              </a:ln>
              <a:solidFill>
                <a:srgbClr val="CC0033"/>
              </a:solidFill>
              <a:effectLst/>
              <a:uLnTx/>
              <a:uFillTx/>
              <a:latin typeface="+mn-lt"/>
              <a:ea typeface="+mn-ea"/>
              <a:cs typeface="+mn-cs"/>
            </a:endParaRPr>
          </a:p>
        </p:txBody>
      </p:sp>
      <p:pic>
        <p:nvPicPr>
          <p:cNvPr id="6" name="Picture 5" descr="iStock-501768068.jpg"/>
          <p:cNvPicPr>
            <a:picLocks noChangeAspect="1"/>
          </p:cNvPicPr>
          <p:nvPr/>
        </p:nvPicPr>
        <p:blipFill>
          <a:blip r:embed="rId3"/>
          <a:stretch>
            <a:fillRect/>
          </a:stretch>
        </p:blipFill>
        <p:spPr>
          <a:xfrm>
            <a:off x="3887040" y="1333499"/>
            <a:ext cx="5193460" cy="3568701"/>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3">
      <a:dk1>
        <a:srgbClr val="990000"/>
      </a:dk1>
      <a:lt1>
        <a:sysClr val="window" lastClr="FFFFFF"/>
      </a:lt1>
      <a:dk2>
        <a:srgbClr val="CCCCCC"/>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2621</TotalTime>
  <Words>859</Words>
  <Application>Microsoft Macintosh PowerPoint</Application>
  <PresentationFormat>On-screen Show (4:3)</PresentationFormat>
  <Paragraphs>58</Paragraphs>
  <Slides>8</Slides>
  <Notes>7</Notes>
  <HiddenSlides>0</HiddenSlides>
  <MMClips>0</MMClips>
  <ScaleCrop>false</ScaleCrop>
  <HeadingPairs>
    <vt:vector size="4" baseType="variant">
      <vt:variant>
        <vt:lpstr>Design Template</vt:lpstr>
      </vt:variant>
      <vt:variant>
        <vt:i4>1</vt:i4>
      </vt:variant>
      <vt:variant>
        <vt:lpstr>Slide Titles</vt:lpstr>
      </vt:variant>
      <vt:variant>
        <vt:i4>8</vt:i4>
      </vt:variant>
    </vt:vector>
  </HeadingPairs>
  <TitlesOfParts>
    <vt:vector size="9" baseType="lpstr">
      <vt:lpstr>Office Theme</vt:lpstr>
      <vt:lpstr>Slide 0</vt:lpstr>
      <vt:lpstr>Slide 1</vt:lpstr>
      <vt:lpstr>Slide 2</vt:lpstr>
      <vt:lpstr>Slide 3</vt:lpstr>
      <vt:lpstr>Slide 4</vt:lpstr>
      <vt:lpstr>Slide 5</vt:lpstr>
      <vt:lpstr>Slide 6</vt:lpstr>
      <vt:lpstr>Slide 7</vt:lpstr>
    </vt:vector>
  </TitlesOfParts>
  <Company>Learning in Motion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 Rossi</dc:creator>
  <cp:lastModifiedBy>Olga Sidoran</cp:lastModifiedBy>
  <cp:revision>49</cp:revision>
  <dcterms:created xsi:type="dcterms:W3CDTF">2017-05-08T23:36:18Z</dcterms:created>
  <dcterms:modified xsi:type="dcterms:W3CDTF">2017-05-08T23:37:32Z</dcterms:modified>
</cp:coreProperties>
</file>